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1" r:id="rId3"/>
    <p:sldId id="260" r:id="rId4"/>
    <p:sldId id="262" r:id="rId5"/>
    <p:sldId id="263" r:id="rId6"/>
    <p:sldId id="264" r:id="rId7"/>
    <p:sldId id="265" r:id="rId8"/>
    <p:sldId id="266" r:id="rId9"/>
    <p:sldId id="267" r:id="rId10"/>
    <p:sldId id="280" r:id="rId11"/>
    <p:sldId id="281" r:id="rId12"/>
    <p:sldId id="268" r:id="rId13"/>
    <p:sldId id="269" r:id="rId14"/>
    <p:sldId id="284" r:id="rId15"/>
    <p:sldId id="272" r:id="rId16"/>
    <p:sldId id="270" r:id="rId17"/>
    <p:sldId id="286" r:id="rId18"/>
    <p:sldId id="287" r:id="rId19"/>
    <p:sldId id="288" r:id="rId20"/>
    <p:sldId id="289" r:id="rId21"/>
    <p:sldId id="290" r:id="rId22"/>
    <p:sldId id="291" r:id="rId23"/>
    <p:sldId id="292" r:id="rId24"/>
    <p:sldId id="293" r:id="rId25"/>
    <p:sldId id="285" r:id="rId26"/>
    <p:sldId id="282" r:id="rId27"/>
    <p:sldId id="283" r:id="rId28"/>
    <p:sldId id="271" r:id="rId29"/>
    <p:sldId id="273" r:id="rId30"/>
    <p:sldId id="274" r:id="rId31"/>
    <p:sldId id="275" r:id="rId32"/>
    <p:sldId id="276" r:id="rId33"/>
    <p:sldId id="277" r:id="rId34"/>
    <p:sldId id="278" r:id="rId35"/>
    <p:sldId id="279" r:id="rId36"/>
  </p:sldIdLst>
  <p:sldSz cx="12192000" cy="6858000"/>
  <p:notesSz cx="6858000" cy="9144000"/>
  <p:embeddedFontLst>
    <p:embeddedFont>
      <p:font typeface="Poppins" panose="00000500000000000000" pitchFamily="2" charset="0"/>
      <p:regular r:id="rId37"/>
      <p:bold r:id="rId38"/>
    </p:embeddedFont>
    <p:embeddedFont>
      <p:font typeface="poppins-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1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
        <p:nvSpPr>
          <p:cNvPr id="44" name="标题 1">
            <a:extLst>
              <a:ext uri="{FF2B5EF4-FFF2-40B4-BE49-F238E27FC236}">
                <a16:creationId xmlns:a16="http://schemas.microsoft.com/office/drawing/2014/main" id="{8C255D0A-15BD-59E6-EA86-57E1432CBE54}"/>
              </a:ext>
            </a:extLst>
          </p:cNvPr>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3700" dirty="0">
                <a:ln w="12700">
                  <a:noFill/>
                </a:ln>
                <a:solidFill>
                  <a:srgbClr val="FFFFFF">
                    <a:alpha val="100000"/>
                  </a:srgbClr>
                </a:solidFill>
                <a:latin typeface="Poppins"/>
                <a:ea typeface="Poppins"/>
                <a:cs typeface="Poppins"/>
              </a:rPr>
              <a:t>Microsoft Purview</a:t>
            </a:r>
          </a:p>
          <a:p>
            <a:pPr algn="l"/>
            <a:r>
              <a:rPr kumimoji="1" lang="en-US" altLang="zh-CN" sz="2000" dirty="0">
                <a:ln w="12700">
                  <a:noFill/>
                </a:ln>
                <a:solidFill>
                  <a:srgbClr val="FFFFFF">
                    <a:alpha val="100000"/>
                  </a:srgbClr>
                </a:solidFill>
                <a:latin typeface="Poppins"/>
                <a:ea typeface="Poppins"/>
                <a:cs typeface="Poppins"/>
              </a:rPr>
              <a:t>Auditing</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973580" y="1798607"/>
            <a:ext cx="18036540" cy="1513425"/>
          </a:xfrm>
          <a:custGeom>
            <a:avLst/>
            <a:gdLst>
              <a:gd name="connsiteX0" fmla="*/ 0 w 18036540"/>
              <a:gd name="connsiteY0" fmla="*/ 1245844 h 2084114"/>
              <a:gd name="connsiteX1" fmla="*/ 4145280 w 18036540"/>
              <a:gd name="connsiteY1" fmla="*/ 2084044 h 2084114"/>
              <a:gd name="connsiteX2" fmla="*/ 7787640 w 18036540"/>
              <a:gd name="connsiteY2" fmla="*/ 1207744 h 2084114"/>
              <a:gd name="connsiteX3" fmla="*/ 11430000 w 18036540"/>
              <a:gd name="connsiteY3" fmla="*/ 2007844 h 2084114"/>
              <a:gd name="connsiteX4" fmla="*/ 18036540 w 18036540"/>
              <a:gd name="connsiteY4" fmla="*/ 0 h 2084114"/>
            </a:gdLst>
            <a:ahLst/>
            <a:cxnLst/>
            <a:rect l="l" t="t" r="r" b="b"/>
            <a:pathLst>
              <a:path w="18036540" h="2084114">
                <a:moveTo>
                  <a:pt x="0" y="1245844"/>
                </a:moveTo>
                <a:cubicBezTo>
                  <a:pt x="1423670" y="1668119"/>
                  <a:pt x="2847340" y="2090394"/>
                  <a:pt x="4145280" y="2084044"/>
                </a:cubicBezTo>
                <a:cubicBezTo>
                  <a:pt x="5443220" y="2077694"/>
                  <a:pt x="6573520" y="1220444"/>
                  <a:pt x="7787640" y="1207744"/>
                </a:cubicBezTo>
                <a:cubicBezTo>
                  <a:pt x="9001760" y="1195044"/>
                  <a:pt x="9353961" y="1795080"/>
                  <a:pt x="11430000" y="2007844"/>
                </a:cubicBezTo>
                <a:cubicBezTo>
                  <a:pt x="13506039" y="2220608"/>
                  <a:pt x="17381220" y="298450"/>
                  <a:pt x="18036540" y="0"/>
                </a:cubicBezTo>
              </a:path>
            </a:pathLst>
          </a:custGeom>
          <a:noFill/>
          <a:ln w="19050" cap="flat">
            <a:gradFill>
              <a:gsLst>
                <a:gs pos="9000">
                  <a:schemeClr val="accent1">
                    <a:alpha val="0"/>
                  </a:schemeClr>
                </a:gs>
                <a:gs pos="40000">
                  <a:schemeClr val="accent1"/>
                </a:gs>
                <a:gs pos="62000">
                  <a:schemeClr val="accent1"/>
                </a:gs>
                <a:gs pos="88000">
                  <a:schemeClr val="accent1">
                    <a:alpha val="0"/>
                  </a:schemeClr>
                </a:gs>
              </a:gsLst>
              <a:lin ang="10800000" scaled="0"/>
            </a:grad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368657" y="3864231"/>
            <a:ext cx="4155842" cy="2194956"/>
          </a:xfrm>
          <a:custGeom>
            <a:avLst/>
            <a:gdLst>
              <a:gd name="connsiteX0" fmla="*/ 216443 w 4155842"/>
              <a:gd name="connsiteY0" fmla="*/ 0 h 2194956"/>
              <a:gd name="connsiteX1" fmla="*/ 492672 w 4155842"/>
              <a:gd name="connsiteY1" fmla="*/ 296182 h 2194956"/>
              <a:gd name="connsiteX2" fmla="*/ 2915513 w 4155842"/>
              <a:gd name="connsiteY2" fmla="*/ 295072 h 2194956"/>
              <a:gd name="connsiteX3" fmla="*/ 2915513 w 4155842"/>
              <a:gd name="connsiteY3" fmla="*/ 298289 h 2194956"/>
              <a:gd name="connsiteX4" fmla="*/ 4155842 w 4155842"/>
              <a:gd name="connsiteY4" fmla="*/ 298289 h 2194956"/>
              <a:gd name="connsiteX5" fmla="*/ 4155842 w 4155842"/>
              <a:gd name="connsiteY5" fmla="*/ 2194956 h 2194956"/>
              <a:gd name="connsiteX6" fmla="*/ 0 w 4155842"/>
              <a:gd name="connsiteY6" fmla="*/ 2194956 h 2194956"/>
              <a:gd name="connsiteX7" fmla="*/ 0 w 4155842"/>
              <a:gd name="connsiteY7" fmla="*/ 2047636 h 2194956"/>
              <a:gd name="connsiteX8" fmla="*/ 0 w 4155842"/>
              <a:gd name="connsiteY8" fmla="*/ 298289 h 2194956"/>
              <a:gd name="connsiteX9" fmla="*/ 0 w 4155842"/>
              <a:gd name="connsiteY9" fmla="*/ 296182 h 2194956"/>
              <a:gd name="connsiteX10" fmla="*/ 216443 w 4155842"/>
              <a:gd name="connsiteY10" fmla="*/ 296182 h 2194956"/>
            </a:gdLst>
            <a:ahLst/>
            <a:cxnLst/>
            <a:rect l="l" t="t" r="r" b="b"/>
            <a:pathLst>
              <a:path w="4155842" h="2194956">
                <a:moveTo>
                  <a:pt x="216443" y="0"/>
                </a:moveTo>
                <a:lnTo>
                  <a:pt x="492672" y="296182"/>
                </a:lnTo>
                <a:lnTo>
                  <a:pt x="2915513" y="295072"/>
                </a:lnTo>
                <a:lnTo>
                  <a:pt x="2915513" y="298289"/>
                </a:lnTo>
                <a:lnTo>
                  <a:pt x="4155842" y="298289"/>
                </a:lnTo>
                <a:lnTo>
                  <a:pt x="4155842" y="2194956"/>
                </a:lnTo>
                <a:lnTo>
                  <a:pt x="0" y="2194956"/>
                </a:lnTo>
                <a:lnTo>
                  <a:pt x="0" y="2047636"/>
                </a:lnTo>
                <a:lnTo>
                  <a:pt x="0" y="298289"/>
                </a:lnTo>
                <a:lnTo>
                  <a:pt x="0" y="296182"/>
                </a:lnTo>
                <a:lnTo>
                  <a:pt x="216443" y="296182"/>
                </a:lnTo>
                <a:close/>
              </a:path>
            </a:pathLst>
          </a:custGeom>
          <a:solidFill>
            <a:schemeClr val="bg1"/>
          </a:solidFill>
          <a:ln w="3175" cap="sq">
            <a:solidFill>
              <a:schemeClr val="accent1"/>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endParaRPr kumimoji="1" lang="zh-CN" altLang="en-US"/>
          </a:p>
        </p:txBody>
      </p:sp>
      <p:sp>
        <p:nvSpPr>
          <p:cNvPr id="5" name="标题 1"/>
          <p:cNvSpPr txBox="1"/>
          <p:nvPr/>
        </p:nvSpPr>
        <p:spPr>
          <a:xfrm>
            <a:off x="1359969" y="2235780"/>
            <a:ext cx="4164531" cy="307777"/>
          </a:xfrm>
          <a:prstGeom prst="rect">
            <a:avLst/>
          </a:prstGeom>
          <a:noFill/>
          <a:ln>
            <a:noFill/>
          </a:ln>
        </p:spPr>
        <p:txBody>
          <a:bodyPr vert="horz" wrap="square" lIns="0" tIns="0" rIns="0" bIns="0" rtlCol="0" anchor="t"/>
          <a:lstStyle/>
          <a:p>
            <a:pPr algn="l"/>
            <a:r>
              <a:rPr kumimoji="1" lang="en-US" altLang="zh-CN" sz="1600">
                <a:ln w="12700">
                  <a:noFill/>
                </a:ln>
                <a:solidFill>
                  <a:srgbClr val="262626">
                    <a:alpha val="100000"/>
                  </a:srgbClr>
                </a:solidFill>
                <a:latin typeface="poppins-bold"/>
                <a:ea typeface="poppins-bold"/>
                <a:cs typeface="poppins-bold"/>
              </a:rPr>
              <a:t>Policy Creation Guidelines</a:t>
            </a:r>
            <a:endParaRPr kumimoji="1" lang="zh-CN" altLang="en-US"/>
          </a:p>
        </p:txBody>
      </p:sp>
      <p:sp>
        <p:nvSpPr>
          <p:cNvPr id="6" name="标题 1"/>
          <p:cNvSpPr txBox="1"/>
          <p:nvPr/>
        </p:nvSpPr>
        <p:spPr>
          <a:xfrm>
            <a:off x="1293257" y="2880196"/>
            <a:ext cx="792000" cy="792000"/>
          </a:xfrm>
          <a:prstGeom prst="ellipse">
            <a:avLst/>
          </a:prstGeom>
          <a:solidFill>
            <a:schemeClr val="accent1">
              <a:alpha val="20000"/>
            </a:schemeClr>
          </a:solidFill>
          <a:ln w="317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369199" y="2956138"/>
            <a:ext cx="640116" cy="640116"/>
          </a:xfrm>
          <a:prstGeom prst="ellipse">
            <a:avLst/>
          </a:pr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523848" y="3131383"/>
            <a:ext cx="330818" cy="28962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2967"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525071" y="4329311"/>
            <a:ext cx="3835004" cy="1473895"/>
          </a:xfrm>
          <a:prstGeom prst="rect">
            <a:avLst/>
          </a:prstGeom>
          <a:noFill/>
          <a:ln>
            <a:noFill/>
          </a:ln>
        </p:spPr>
        <p:txBody>
          <a:bodyPr vert="horz" wrap="square" lIns="0" tIns="0" rIns="0" bIns="0" rtlCol="0" anchor="t"/>
          <a:lstStyle/>
          <a:p>
            <a:pPr algn="l"/>
            <a:r>
              <a:rPr kumimoji="1" lang="en-US" altLang="zh-CN" sz="1312">
                <a:ln w="12700">
                  <a:noFill/>
                </a:ln>
                <a:solidFill>
                  <a:srgbClr val="404040">
                    <a:alpha val="100000"/>
                  </a:srgbClr>
                </a:solidFill>
                <a:latin typeface="Poppins"/>
                <a:ea typeface="Poppins"/>
                <a:cs typeface="Poppins"/>
              </a:rPr>
              <a:t>Establish clear guidelines for creating audit policies, ensuring they align with organizational objectives and compliance requirements, while also considering scalability and maintenance.</a:t>
            </a:r>
            <a:endParaRPr kumimoji="1" lang="zh-CN" altLang="en-US"/>
          </a:p>
        </p:txBody>
      </p:sp>
      <p:sp>
        <p:nvSpPr>
          <p:cNvPr id="10" name="标题 1"/>
          <p:cNvSpPr txBox="1"/>
          <p:nvPr/>
        </p:nvSpPr>
        <p:spPr>
          <a:xfrm>
            <a:off x="6744584" y="3458846"/>
            <a:ext cx="4155842" cy="2191577"/>
          </a:xfrm>
          <a:custGeom>
            <a:avLst/>
            <a:gdLst>
              <a:gd name="connsiteX0" fmla="*/ 216443 w 4155842"/>
              <a:gd name="connsiteY0" fmla="*/ 0 h 2191577"/>
              <a:gd name="connsiteX1" fmla="*/ 491486 w 4155842"/>
              <a:gd name="connsiteY1" fmla="*/ 294910 h 2191577"/>
              <a:gd name="connsiteX2" fmla="*/ 4155842 w 4155842"/>
              <a:gd name="connsiteY2" fmla="*/ 294910 h 2191577"/>
              <a:gd name="connsiteX3" fmla="*/ 4155842 w 4155842"/>
              <a:gd name="connsiteY3" fmla="*/ 2191577 h 2191577"/>
              <a:gd name="connsiteX4" fmla="*/ 0 w 4155842"/>
              <a:gd name="connsiteY4" fmla="*/ 2191577 h 2191577"/>
              <a:gd name="connsiteX5" fmla="*/ 0 w 4155842"/>
              <a:gd name="connsiteY5" fmla="*/ 2047636 h 2191577"/>
              <a:gd name="connsiteX6" fmla="*/ 0 w 4155842"/>
              <a:gd name="connsiteY6" fmla="*/ 296182 h 2191577"/>
              <a:gd name="connsiteX7" fmla="*/ 0 w 4155842"/>
              <a:gd name="connsiteY7" fmla="*/ 294910 h 2191577"/>
              <a:gd name="connsiteX8" fmla="*/ 216443 w 4155842"/>
              <a:gd name="connsiteY8" fmla="*/ 294910 h 2191577"/>
            </a:gdLst>
            <a:ahLst/>
            <a:cxnLst/>
            <a:rect l="l" t="t" r="r" b="b"/>
            <a:pathLst>
              <a:path w="4155842" h="2191577">
                <a:moveTo>
                  <a:pt x="216443" y="0"/>
                </a:moveTo>
                <a:lnTo>
                  <a:pt x="491486" y="294910"/>
                </a:lnTo>
                <a:lnTo>
                  <a:pt x="4155842" y="294910"/>
                </a:lnTo>
                <a:lnTo>
                  <a:pt x="4155842" y="2191577"/>
                </a:lnTo>
                <a:lnTo>
                  <a:pt x="0" y="2191577"/>
                </a:lnTo>
                <a:lnTo>
                  <a:pt x="0" y="2047636"/>
                </a:lnTo>
                <a:lnTo>
                  <a:pt x="0" y="296182"/>
                </a:lnTo>
                <a:lnTo>
                  <a:pt x="0" y="294910"/>
                </a:lnTo>
                <a:lnTo>
                  <a:pt x="216443" y="294910"/>
                </a:lnTo>
                <a:close/>
              </a:path>
            </a:pathLst>
          </a:custGeom>
          <a:solidFill>
            <a:schemeClr val="bg1"/>
          </a:solidFill>
          <a:ln w="3175" cap="sq">
            <a:solidFill>
              <a:schemeClr val="accent1"/>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endParaRPr kumimoji="1" lang="zh-CN" altLang="en-US"/>
          </a:p>
        </p:txBody>
      </p:sp>
      <p:sp>
        <p:nvSpPr>
          <p:cNvPr id="11" name="标题 1"/>
          <p:cNvSpPr txBox="1"/>
          <p:nvPr/>
        </p:nvSpPr>
        <p:spPr>
          <a:xfrm>
            <a:off x="6728854" y="1841038"/>
            <a:ext cx="4167746" cy="307777"/>
          </a:xfrm>
          <a:prstGeom prst="rect">
            <a:avLst/>
          </a:prstGeom>
          <a:noFill/>
          <a:ln>
            <a:noFill/>
          </a:ln>
        </p:spPr>
        <p:txBody>
          <a:bodyPr vert="horz" wrap="square" lIns="0" tIns="0" rIns="0" bIns="0" rtlCol="0" anchor="t"/>
          <a:lstStyle/>
          <a:p>
            <a:pPr algn="l"/>
            <a:r>
              <a:rPr kumimoji="1" lang="en-US" altLang="zh-CN" sz="1600">
                <a:ln w="12700">
                  <a:noFill/>
                </a:ln>
                <a:solidFill>
                  <a:srgbClr val="262626">
                    <a:alpha val="100000"/>
                  </a:srgbClr>
                </a:solidFill>
                <a:latin typeface="poppins-bold"/>
                <a:ea typeface="poppins-bold"/>
                <a:cs typeface="poppins-bold"/>
              </a:rPr>
              <a:t>Policy Types in Purview</a:t>
            </a:r>
            <a:endParaRPr kumimoji="1" lang="zh-CN" altLang="en-US"/>
          </a:p>
        </p:txBody>
      </p:sp>
      <p:sp>
        <p:nvSpPr>
          <p:cNvPr id="12" name="标题 1"/>
          <p:cNvSpPr txBox="1"/>
          <p:nvPr/>
        </p:nvSpPr>
        <p:spPr>
          <a:xfrm>
            <a:off x="6682740" y="2495376"/>
            <a:ext cx="756000" cy="756000"/>
          </a:xfrm>
          <a:prstGeom prst="ellipse">
            <a:avLst/>
          </a:prstGeom>
          <a:solidFill>
            <a:schemeClr val="accent1">
              <a:alpha val="20000"/>
            </a:schemeClr>
          </a:solidFill>
          <a:ln w="3175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6755230" y="2567866"/>
            <a:ext cx="611020" cy="611020"/>
          </a:xfrm>
          <a:prstGeom prst="ellipse">
            <a:avLst/>
          </a:pr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908042" y="2707967"/>
            <a:ext cx="305396" cy="330818"/>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2967"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6893956" y="3925056"/>
            <a:ext cx="3835004" cy="1473380"/>
          </a:xfrm>
          <a:prstGeom prst="rect">
            <a:avLst/>
          </a:prstGeom>
          <a:noFill/>
          <a:ln>
            <a:noFill/>
          </a:ln>
        </p:spPr>
        <p:txBody>
          <a:bodyPr vert="horz" wrap="square" lIns="0" tIns="0" rIns="0" bIns="0" rtlCol="0" anchor="t"/>
          <a:lstStyle/>
          <a:p>
            <a:pPr algn="l"/>
            <a:r>
              <a:rPr kumimoji="1" lang="en-US" altLang="zh-CN" sz="1312">
                <a:ln w="12700">
                  <a:noFill/>
                </a:ln>
                <a:solidFill>
                  <a:srgbClr val="404040">
                    <a:alpha val="100000"/>
                  </a:srgbClr>
                </a:solidFill>
                <a:latin typeface="Poppins"/>
                <a:ea typeface="Poppins"/>
                <a:cs typeface="Poppins"/>
              </a:rPr>
              <a:t>Explore various types of audit policies available in Purview, including access audits, activity logs, and compliance checks, highlighting their specific use cases and importance.</a:t>
            </a:r>
            <a:endParaRPr kumimoji="1" lang="zh-CN" altLang="en-US"/>
          </a:p>
        </p:txBody>
      </p:sp>
      <p:sp>
        <p:nvSpPr>
          <p:cNvPr id="16"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Defining Audit Policies</a:t>
            </a:r>
            <a:endParaRPr kumimoji="1" lang="zh-CN" altLang="en-US"/>
          </a:p>
        </p:txBody>
      </p:sp>
      <p:sp>
        <p:nvSpPr>
          <p:cNvPr id="18"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95323" y="1988777"/>
            <a:ext cx="138025" cy="1211183"/>
          </a:xfrm>
          <a:prstGeom prst="roundRect">
            <a:avLst>
              <a:gd name="adj" fmla="val 0"/>
            </a:avLst>
          </a:prstGeom>
          <a:gradFill>
            <a:gsLst>
              <a:gs pos="0">
                <a:schemeClr val="accent1">
                  <a:lumMod val="75000"/>
                  <a:lumOff val="25000"/>
                </a:schemeClr>
              </a:gs>
              <a:gs pos="100000">
                <a:schemeClr val="accent1"/>
              </a:gs>
            </a:gsLst>
            <a:lin ang="2700000" scaled="0"/>
          </a:gra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833348" y="1988777"/>
            <a:ext cx="5949416" cy="1211183"/>
          </a:xfrm>
          <a:prstGeom prst="roundRect">
            <a:avLst>
              <a:gd name="adj" fmla="val 0"/>
            </a:avLst>
          </a:prstGeom>
          <a:solidFill>
            <a:schemeClr val="bg1"/>
          </a:solidFill>
          <a:ln w="12700" cap="flat">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983412" y="2032786"/>
            <a:ext cx="5722188" cy="369332"/>
          </a:xfrm>
          <a:prstGeom prst="rect">
            <a:avLst/>
          </a:prstGeom>
          <a:noFill/>
          <a:ln>
            <a:noFill/>
          </a:ln>
        </p:spPr>
        <p:txBody>
          <a:bodyPr vert="horz" wrap="square" lIns="0" tIns="0" rIns="0" bIns="0" rtlCol="0" anchor="b"/>
          <a:lstStyle/>
          <a:p>
            <a:pPr algn="l"/>
            <a:r>
              <a:rPr kumimoji="1" lang="en-US" altLang="zh-CN" sz="1600">
                <a:ln w="12700">
                  <a:noFill/>
                </a:ln>
                <a:gradFill>
                  <a:gsLst>
                    <a:gs pos="18000">
                      <a:schemeClr val="accent1">
                        <a:lumMod val="74000"/>
                        <a:lumOff val="26000"/>
                      </a:schemeClr>
                    </a:gs>
                    <a:gs pos="93000">
                      <a:schemeClr val="accent1"/>
                    </a:gs>
                  </a:gsLst>
                  <a:lin ang="5400000" scaled="0"/>
                </a:gradFill>
                <a:latin typeface="poppins-bold"/>
                <a:ea typeface="poppins-bold"/>
                <a:cs typeface="poppins-bold"/>
              </a:rPr>
              <a:t>Common Audit Events</a:t>
            </a:r>
            <a:endParaRPr kumimoji="1" lang="zh-CN" altLang="en-US"/>
          </a:p>
        </p:txBody>
      </p:sp>
      <p:sp>
        <p:nvSpPr>
          <p:cNvPr id="6" name="标题 1"/>
          <p:cNvSpPr txBox="1"/>
          <p:nvPr/>
        </p:nvSpPr>
        <p:spPr>
          <a:xfrm>
            <a:off x="983412" y="2410804"/>
            <a:ext cx="5718738" cy="924217"/>
          </a:xfrm>
          <a:prstGeom prst="rect">
            <a:avLst/>
          </a:prstGeom>
          <a:noFill/>
          <a:ln>
            <a:noFill/>
          </a:ln>
        </p:spPr>
        <p:txBody>
          <a:bodyPr vert="horz" wrap="square" lIns="91440" tIns="45720" rIns="91440" bIns="45720" rtlCol="0" anchor="t"/>
          <a:lstStyle/>
          <a:p>
            <a:pPr algn="l"/>
            <a:r>
              <a:rPr kumimoji="1" lang="en-US" altLang="zh-CN" sz="1161">
                <a:ln w="12700">
                  <a:noFill/>
                </a:ln>
                <a:solidFill>
                  <a:srgbClr val="404040">
                    <a:alpha val="100000"/>
                  </a:srgbClr>
                </a:solidFill>
                <a:latin typeface="Poppins"/>
                <a:ea typeface="Poppins"/>
                <a:cs typeface="Poppins"/>
              </a:rPr>
              <a:t>Identify and describe the most frequently audited events, such as user logins, data access, and modifications, emphasizing their significance in maintaining security and compliance.</a:t>
            </a:r>
            <a:endParaRPr kumimoji="1" lang="zh-CN" altLang="en-US"/>
          </a:p>
        </p:txBody>
      </p:sp>
      <p:sp>
        <p:nvSpPr>
          <p:cNvPr id="7" name="标题 1"/>
          <p:cNvSpPr txBox="1"/>
          <p:nvPr/>
        </p:nvSpPr>
        <p:spPr>
          <a:xfrm>
            <a:off x="695323" y="3826466"/>
            <a:ext cx="138025" cy="1211183"/>
          </a:xfrm>
          <a:prstGeom prst="roundRect">
            <a:avLst>
              <a:gd name="adj" fmla="val 0"/>
            </a:avLst>
          </a:prstGeom>
          <a:gradFill>
            <a:gsLst>
              <a:gs pos="0">
                <a:schemeClr val="accent1">
                  <a:lumMod val="75000"/>
                  <a:lumOff val="25000"/>
                </a:schemeClr>
              </a:gs>
              <a:gs pos="100000">
                <a:schemeClr val="accent1"/>
              </a:gs>
            </a:gsLst>
            <a:lin ang="2700000" scaled="0"/>
          </a:gradFill>
          <a:ln w="12700" cap="flat">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833348" y="3826466"/>
            <a:ext cx="5949416" cy="1211183"/>
          </a:xfrm>
          <a:prstGeom prst="roundRect">
            <a:avLst>
              <a:gd name="adj" fmla="val 0"/>
            </a:avLst>
          </a:prstGeom>
          <a:solidFill>
            <a:schemeClr val="bg1"/>
          </a:solidFill>
          <a:ln w="12700" cap="flat">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983412" y="3870475"/>
            <a:ext cx="5722188" cy="369332"/>
          </a:xfrm>
          <a:prstGeom prst="rect">
            <a:avLst/>
          </a:prstGeom>
          <a:noFill/>
          <a:ln>
            <a:noFill/>
          </a:ln>
        </p:spPr>
        <p:txBody>
          <a:bodyPr vert="horz" wrap="square" lIns="0" tIns="0" rIns="0" bIns="0" rtlCol="0" anchor="b"/>
          <a:lstStyle/>
          <a:p>
            <a:pPr algn="l"/>
            <a:r>
              <a:rPr kumimoji="1" lang="en-US" altLang="zh-CN" sz="1600">
                <a:ln w="12700">
                  <a:noFill/>
                </a:ln>
                <a:gradFill>
                  <a:gsLst>
                    <a:gs pos="18000">
                      <a:schemeClr val="accent1">
                        <a:lumMod val="74000"/>
                        <a:lumOff val="26000"/>
                      </a:schemeClr>
                    </a:gs>
                    <a:gs pos="93000">
                      <a:schemeClr val="accent1"/>
                    </a:gs>
                  </a:gsLst>
                  <a:lin ang="5400000" scaled="0"/>
                </a:gradFill>
                <a:latin typeface="poppins-bold"/>
                <a:ea typeface="poppins-bold"/>
                <a:cs typeface="poppins-bold"/>
              </a:rPr>
              <a:t>Custom Event Selection</a:t>
            </a:r>
            <a:endParaRPr kumimoji="1" lang="zh-CN" altLang="en-US"/>
          </a:p>
        </p:txBody>
      </p:sp>
      <p:sp>
        <p:nvSpPr>
          <p:cNvPr id="10" name="标题 1"/>
          <p:cNvSpPr txBox="1"/>
          <p:nvPr/>
        </p:nvSpPr>
        <p:spPr>
          <a:xfrm>
            <a:off x="983412" y="4248493"/>
            <a:ext cx="5718738" cy="924217"/>
          </a:xfrm>
          <a:prstGeom prst="rect">
            <a:avLst/>
          </a:prstGeom>
          <a:noFill/>
          <a:ln>
            <a:noFill/>
          </a:ln>
        </p:spPr>
        <p:txBody>
          <a:bodyPr vert="horz" wrap="square" lIns="91440" tIns="45720" rIns="91440" bIns="45720" rtlCol="0" anchor="t"/>
          <a:lstStyle/>
          <a:p>
            <a:pPr algn="l"/>
            <a:r>
              <a:rPr kumimoji="1" lang="en-US" altLang="zh-CN" sz="1161">
                <a:ln w="12700">
                  <a:noFill/>
                </a:ln>
                <a:solidFill>
                  <a:srgbClr val="404040">
                    <a:alpha val="100000"/>
                  </a:srgbClr>
                </a:solidFill>
                <a:latin typeface="Poppins"/>
                <a:ea typeface="Poppins"/>
                <a:cs typeface="Poppins"/>
              </a:rPr>
              <a:t>Discuss the process of selecting custom audit events tailored to specific organizational needs, allowing for a more focused approach to monitoring and compliance.</a:t>
            </a:r>
            <a:endParaRPr kumimoji="1" lang="zh-CN" altLang="en-US"/>
          </a:p>
        </p:txBody>
      </p:sp>
      <p:pic>
        <p:nvPicPr>
          <p:cNvPr id="11" name="Picture 10"/>
          <p:cNvPicPr>
            <a:picLocks noChangeAspect="1"/>
          </p:cNvPicPr>
          <p:nvPr/>
        </p:nvPicPr>
        <p:blipFill>
          <a:blip r:embed="rId2">
            <a:alphaModFix/>
          </a:blip>
          <a:srcRect l="28045" t="4302" r="15819" b="7101"/>
          <a:stretch>
            <a:fillRect/>
          </a:stretch>
        </p:blipFill>
        <p:spPr>
          <a:xfrm>
            <a:off x="7177148" y="1432185"/>
            <a:ext cx="4301080" cy="4197449"/>
          </a:xfrm>
          <a:custGeom>
            <a:avLst/>
            <a:gdLst/>
            <a:ahLst/>
            <a:cxnLst/>
            <a:rect l="l" t="t" r="r" b="b"/>
            <a:pathLst>
              <a:path w="4301080" h="4197449">
                <a:moveTo>
                  <a:pt x="0" y="0"/>
                </a:moveTo>
                <a:lnTo>
                  <a:pt x="4301080" y="0"/>
                </a:lnTo>
                <a:lnTo>
                  <a:pt x="4301080" y="4197449"/>
                </a:lnTo>
                <a:lnTo>
                  <a:pt x="0" y="4197449"/>
                </a:lnTo>
                <a:close/>
              </a:path>
            </a:pathLst>
          </a:custGeom>
          <a:noFill/>
          <a:ln>
            <a:noFill/>
          </a:ln>
        </p:spPr>
      </p:pic>
      <p:sp>
        <p:nvSpPr>
          <p:cNvPr id="12"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Selecting Audit Events</a:t>
            </a:r>
            <a:endParaRPr kumimoji="1" lang="zh-CN" altLang="en-US"/>
          </a:p>
        </p:txBody>
      </p:sp>
      <p:sp>
        <p:nvSpPr>
          <p:cNvPr id="14"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760262" y="4471167"/>
            <a:ext cx="3314443" cy="1657221"/>
          </a:xfrm>
          <a:custGeom>
            <a:avLst/>
            <a:gdLst>
              <a:gd name="connsiteX0" fmla="*/ 1804604 w 3609208"/>
              <a:gd name="connsiteY0" fmla="*/ 0 h 1804603"/>
              <a:gd name="connsiteX1" fmla="*/ 3609208 w 3609208"/>
              <a:gd name="connsiteY1" fmla="*/ 1804603 h 1804603"/>
              <a:gd name="connsiteX2" fmla="*/ 0 w 3609208"/>
              <a:gd name="connsiteY2" fmla="*/ 1804603 h 1804603"/>
            </a:gdLst>
            <a:ahLst/>
            <a:cxnLst/>
            <a:rect l="l" t="t" r="r" b="b"/>
            <a:pathLst>
              <a:path w="3609208" h="1804603">
                <a:moveTo>
                  <a:pt x="1804604" y="0"/>
                </a:moveTo>
                <a:lnTo>
                  <a:pt x="3609208" y="1804603"/>
                </a:lnTo>
                <a:lnTo>
                  <a:pt x="0" y="1804603"/>
                </a:ln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617483" y="2072274"/>
            <a:ext cx="3600000" cy="1120744"/>
          </a:xfrm>
          <a:prstGeom prst="rect">
            <a:avLst/>
          </a:prstGeom>
          <a:noFill/>
          <a:ln>
            <a:noFill/>
          </a:ln>
        </p:spPr>
        <p:txBody>
          <a:bodyPr vert="horz" wrap="square" lIns="0" tIns="0" rIns="0" bIns="0" rtlCol="0" anchor="t"/>
          <a:lstStyle/>
          <a:p>
            <a:pPr algn="ctr"/>
            <a:r>
              <a:rPr kumimoji="1" lang="en-US" altLang="zh-CN" sz="1200" dirty="0">
                <a:ln w="12700">
                  <a:noFill/>
                </a:ln>
                <a:solidFill>
                  <a:srgbClr val="262626">
                    <a:alpha val="100000"/>
                  </a:srgbClr>
                </a:solidFill>
                <a:latin typeface="Poppins"/>
                <a:ea typeface="Poppins"/>
                <a:cs typeface="Poppins"/>
              </a:rPr>
              <a:t>Audit logs encompass various activities, including user access, modifications to data, and system events, providing a comprehensive overview of interactions within the system.</a:t>
            </a:r>
            <a:endParaRPr kumimoji="1" lang="zh-CN" altLang="en-US" sz="3200" dirty="0"/>
          </a:p>
        </p:txBody>
      </p:sp>
      <p:sp>
        <p:nvSpPr>
          <p:cNvPr id="5" name="标题 1"/>
          <p:cNvSpPr txBox="1"/>
          <p:nvPr/>
        </p:nvSpPr>
        <p:spPr>
          <a:xfrm rot="2700000">
            <a:off x="3101254" y="4003971"/>
            <a:ext cx="632458" cy="632458"/>
          </a:xfrm>
          <a:prstGeom prst="rect">
            <a:avLst/>
          </a:prstGeom>
          <a:solidFill>
            <a:schemeClr val="accent1"/>
          </a:solidFill>
          <a:ln w="28575" cap="sq">
            <a:solidFill>
              <a:schemeClr val="bg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rot="13500000" flipV="1">
            <a:off x="3347640" y="1264580"/>
            <a:ext cx="139686" cy="13968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3243168" y="4151509"/>
            <a:ext cx="348630" cy="33738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7104597" y="4471167"/>
            <a:ext cx="3314443" cy="1657221"/>
          </a:xfrm>
          <a:custGeom>
            <a:avLst/>
            <a:gdLst>
              <a:gd name="connsiteX0" fmla="*/ 1804604 w 3609208"/>
              <a:gd name="connsiteY0" fmla="*/ 0 h 1804603"/>
              <a:gd name="connsiteX1" fmla="*/ 3609208 w 3609208"/>
              <a:gd name="connsiteY1" fmla="*/ 1804603 h 1804603"/>
              <a:gd name="connsiteX2" fmla="*/ 0 w 3609208"/>
              <a:gd name="connsiteY2" fmla="*/ 1804603 h 1804603"/>
            </a:gdLst>
            <a:ahLst/>
            <a:cxnLst/>
            <a:rect l="l" t="t" r="r" b="b"/>
            <a:pathLst>
              <a:path w="3609208" h="1804603">
                <a:moveTo>
                  <a:pt x="1804604" y="0"/>
                </a:moveTo>
                <a:lnTo>
                  <a:pt x="3609208" y="1804603"/>
                </a:lnTo>
                <a:lnTo>
                  <a:pt x="0" y="1804603"/>
                </a:ln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2700000">
            <a:off x="8445589" y="4003971"/>
            <a:ext cx="632458" cy="632458"/>
          </a:xfrm>
          <a:prstGeom prst="rect">
            <a:avLst/>
          </a:prstGeom>
          <a:solidFill>
            <a:schemeClr val="accent1"/>
          </a:solidFill>
          <a:ln w="28575" cap="sq">
            <a:solidFill>
              <a:schemeClr val="bg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3500000" flipV="1">
            <a:off x="8691975" y="1264580"/>
            <a:ext cx="139686" cy="139686"/>
          </a:xfrm>
          <a:prstGeom prst="r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8587503" y="4145885"/>
            <a:ext cx="348630" cy="34863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617483" y="1737662"/>
            <a:ext cx="3600000" cy="287814"/>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Types of Activities Logged</a:t>
            </a:r>
            <a:endParaRPr kumimoji="1" lang="zh-CN" altLang="en-US"/>
          </a:p>
        </p:txBody>
      </p:sp>
      <p:sp>
        <p:nvSpPr>
          <p:cNvPr id="13" name="标题 1"/>
          <p:cNvSpPr txBox="1"/>
          <p:nvPr/>
        </p:nvSpPr>
        <p:spPr>
          <a:xfrm>
            <a:off x="6961818" y="2072274"/>
            <a:ext cx="3600000" cy="1120744"/>
          </a:xfrm>
          <a:prstGeom prst="rect">
            <a:avLst/>
          </a:prstGeom>
          <a:noFill/>
          <a:ln>
            <a:noFill/>
          </a:ln>
        </p:spPr>
        <p:txBody>
          <a:bodyPr vert="horz" wrap="square" lIns="0" tIns="0" rIns="0" bIns="0" rtlCol="0" anchor="t"/>
          <a:lstStyle/>
          <a:p>
            <a:pPr algn="ctr"/>
            <a:r>
              <a:rPr kumimoji="1" lang="en-US" altLang="zh-CN" sz="1200" dirty="0">
                <a:ln w="12700">
                  <a:noFill/>
                </a:ln>
                <a:solidFill>
                  <a:srgbClr val="262626">
                    <a:alpha val="100000"/>
                  </a:srgbClr>
                </a:solidFill>
                <a:latin typeface="Poppins"/>
                <a:ea typeface="Poppins"/>
                <a:cs typeface="Poppins"/>
              </a:rPr>
              <a:t>Each log entry serves a crucial purpose in security and compliance, aiding in identifying unauthorized actions, tracking user behavior, and ensuring accountability within the system.</a:t>
            </a:r>
            <a:endParaRPr kumimoji="1" lang="zh-CN" altLang="en-US" dirty="0"/>
          </a:p>
        </p:txBody>
      </p:sp>
      <p:sp>
        <p:nvSpPr>
          <p:cNvPr id="14" name="标题 1"/>
          <p:cNvSpPr txBox="1"/>
          <p:nvPr/>
        </p:nvSpPr>
        <p:spPr>
          <a:xfrm>
            <a:off x="6961818" y="1737662"/>
            <a:ext cx="3600000" cy="287814"/>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Importance of Each Entry</a:t>
            </a:r>
            <a:endParaRPr kumimoji="1" lang="zh-CN" altLang="en-US"/>
          </a:p>
        </p:txBody>
      </p:sp>
      <p:sp>
        <p:nvSpPr>
          <p:cNvPr id="15"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Understanding Log Entries</a:t>
            </a: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3262851"/>
            <a:ext cx="5156200" cy="2145441"/>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60400" y="2259522"/>
            <a:ext cx="5156200" cy="919526"/>
          </a:xfrm>
          <a:prstGeom prst="roundRect">
            <a:avLst>
              <a:gd name="adj" fmla="val 0"/>
            </a:avLst>
          </a:prstGeom>
          <a:blipFill>
            <a:blip r:embed="rId2"/>
            <a:srcRect/>
            <a:tile tx="0" ty="0" sx="100000" sy="100000" algn="ctr"/>
          </a:blipFill>
          <a:ln w="12700" cap="flat">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5033473" y="4934660"/>
            <a:ext cx="596900" cy="370840"/>
          </a:xfrm>
          <a:prstGeom prst="rect">
            <a:avLst/>
          </a:prstGeom>
          <a:noFill/>
          <a:ln cap="sq">
            <a:noFill/>
          </a:ln>
        </p:spPr>
        <p:txBody>
          <a:bodyPr vert="horz" wrap="square" lIns="91440" tIns="45720" rIns="91440" bIns="45720" rtlCol="0" anchor="ctr"/>
          <a:lstStyle/>
          <a:p>
            <a:pPr algn="r"/>
            <a:r>
              <a:rPr kumimoji="1" lang="en-US" altLang="zh-CN" sz="2000">
                <a:ln w="12700">
                  <a:noFill/>
                </a:ln>
                <a:solidFill>
                  <a:srgbClr val="CCCCCC">
                    <a:alpha val="100000"/>
                  </a:srgbClr>
                </a:solidFill>
                <a:latin typeface="poppins-bold"/>
                <a:ea typeface="poppins-bold"/>
                <a:cs typeface="poppins-bold"/>
              </a:rPr>
              <a:t>01</a:t>
            </a:r>
            <a:endParaRPr kumimoji="1" lang="zh-CN" altLang="en-US"/>
          </a:p>
        </p:txBody>
      </p:sp>
      <p:sp>
        <p:nvSpPr>
          <p:cNvPr id="6" name="标题 1"/>
          <p:cNvSpPr txBox="1"/>
          <p:nvPr/>
        </p:nvSpPr>
        <p:spPr>
          <a:xfrm>
            <a:off x="660400" y="2030092"/>
            <a:ext cx="5156200" cy="14562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6362700" y="3262851"/>
            <a:ext cx="5156200" cy="2145441"/>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362700" y="2259522"/>
            <a:ext cx="5156200" cy="919526"/>
          </a:xfrm>
          <a:prstGeom prst="roundRect">
            <a:avLst>
              <a:gd name="adj" fmla="val 0"/>
            </a:avLst>
          </a:prstGeom>
          <a:blipFill>
            <a:blip r:embed="rId3"/>
            <a:srcRect/>
            <a:tile tx="0" ty="0" sx="100000" sy="100000" algn="ctr"/>
          </a:blipFill>
          <a:ln w="12700" cap="flat">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10806893" y="4934660"/>
            <a:ext cx="640080" cy="370840"/>
          </a:xfrm>
          <a:prstGeom prst="rect">
            <a:avLst/>
          </a:prstGeom>
          <a:noFill/>
          <a:ln cap="sq">
            <a:noFill/>
          </a:ln>
        </p:spPr>
        <p:txBody>
          <a:bodyPr vert="horz" wrap="square" lIns="91440" tIns="45720" rIns="91440" bIns="45720" rtlCol="0" anchor="ctr"/>
          <a:lstStyle/>
          <a:p>
            <a:pPr algn="r"/>
            <a:r>
              <a:rPr kumimoji="1" lang="en-US" altLang="zh-CN" sz="2000">
                <a:ln w="12700">
                  <a:noFill/>
                </a:ln>
                <a:solidFill>
                  <a:srgbClr val="CCCCCC">
                    <a:alpha val="100000"/>
                  </a:srgbClr>
                </a:solidFill>
                <a:latin typeface="poppins-bold"/>
                <a:ea typeface="poppins-bold"/>
                <a:cs typeface="poppins-bold"/>
              </a:rPr>
              <a:t>02</a:t>
            </a:r>
            <a:endParaRPr kumimoji="1" lang="zh-CN" altLang="en-US"/>
          </a:p>
        </p:txBody>
      </p:sp>
      <p:sp>
        <p:nvSpPr>
          <p:cNvPr id="10" name="标题 1"/>
          <p:cNvSpPr txBox="1"/>
          <p:nvPr/>
        </p:nvSpPr>
        <p:spPr>
          <a:xfrm>
            <a:off x="6362700" y="2030092"/>
            <a:ext cx="5156200" cy="145626"/>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952500" y="3615926"/>
            <a:ext cx="4572000" cy="459740"/>
          </a:xfrm>
          <a:prstGeom prst="rect">
            <a:avLst/>
          </a:prstGeom>
          <a:noFill/>
          <a:ln w="12700" cap="sq">
            <a:noFill/>
            <a:miter/>
          </a:ln>
        </p:spPr>
        <p:txBody>
          <a:bodyPr vert="horz" wrap="square" lIns="91440" tIns="45720" rIns="91440" bIns="45720" rtlCol="0" anchor="b"/>
          <a:lstStyle/>
          <a:p>
            <a:pPr algn="l"/>
            <a:r>
              <a:rPr kumimoji="1" lang="en-US" altLang="zh-CN" sz="1600">
                <a:ln w="12700">
                  <a:noFill/>
                </a:ln>
                <a:solidFill>
                  <a:srgbClr val="000000">
                    <a:alpha val="100000"/>
                  </a:srgbClr>
                </a:solidFill>
                <a:latin typeface="poppins-bold"/>
                <a:ea typeface="poppins-bold"/>
                <a:cs typeface="poppins-bold"/>
              </a:rPr>
              <a:t>Export Formats Available</a:t>
            </a:r>
            <a:endParaRPr kumimoji="1" lang="zh-CN" altLang="en-US"/>
          </a:p>
        </p:txBody>
      </p:sp>
      <p:sp>
        <p:nvSpPr>
          <p:cNvPr id="12" name="标题 1"/>
          <p:cNvSpPr txBox="1"/>
          <p:nvPr/>
        </p:nvSpPr>
        <p:spPr>
          <a:xfrm>
            <a:off x="950825" y="4052366"/>
            <a:ext cx="4575351" cy="824434"/>
          </a:xfrm>
          <a:prstGeom prst="rect">
            <a:avLst/>
          </a:prstGeom>
          <a:noFill/>
          <a:ln w="12700" cap="sq">
            <a:noFill/>
            <a:miter/>
          </a:ln>
        </p:spPr>
        <p:txBody>
          <a:bodyPr vert="horz" wrap="square" lIns="91440" tIns="45720" rIns="91440" bIns="45720" rtlCol="0" anchor="t"/>
          <a:lstStyle/>
          <a:p>
            <a:pPr algn="l"/>
            <a:r>
              <a:rPr kumimoji="1" lang="en-US" altLang="zh-CN" sz="1017">
                <a:ln w="12700">
                  <a:noFill/>
                </a:ln>
                <a:solidFill>
                  <a:srgbClr val="666666">
                    <a:alpha val="100000"/>
                  </a:srgbClr>
                </a:solidFill>
                <a:latin typeface="Poppins"/>
                <a:ea typeface="Poppins"/>
                <a:cs typeface="Poppins"/>
              </a:rPr>
              <a:t>Audit logs can be exported in several formats, such as CSV, JSON, and XML, each offering different advantages for analysis and compatibility with various systems.</a:t>
            </a:r>
            <a:endParaRPr kumimoji="1" lang="zh-CN" altLang="en-US"/>
          </a:p>
        </p:txBody>
      </p:sp>
      <p:sp>
        <p:nvSpPr>
          <p:cNvPr id="13" name="标题 1"/>
          <p:cNvSpPr txBox="1"/>
          <p:nvPr/>
        </p:nvSpPr>
        <p:spPr>
          <a:xfrm>
            <a:off x="6654800" y="3615926"/>
            <a:ext cx="4572000" cy="459740"/>
          </a:xfrm>
          <a:prstGeom prst="rect">
            <a:avLst/>
          </a:prstGeom>
          <a:noFill/>
          <a:ln w="12700" cap="sq">
            <a:noFill/>
            <a:miter/>
          </a:ln>
        </p:spPr>
        <p:txBody>
          <a:bodyPr vert="horz" wrap="square" lIns="91440" tIns="45720" rIns="91440" bIns="45720" rtlCol="0" anchor="b"/>
          <a:lstStyle/>
          <a:p>
            <a:pPr algn="l"/>
            <a:r>
              <a:rPr kumimoji="1" lang="en-US" altLang="zh-CN" sz="1600">
                <a:ln w="12700">
                  <a:noFill/>
                </a:ln>
                <a:solidFill>
                  <a:srgbClr val="000000">
                    <a:alpha val="100000"/>
                  </a:srgbClr>
                </a:solidFill>
                <a:latin typeface="poppins-bold"/>
                <a:ea typeface="poppins-bold"/>
                <a:cs typeface="poppins-bold"/>
              </a:rPr>
              <a:t>Steps for Exporting Data</a:t>
            </a:r>
            <a:endParaRPr kumimoji="1" lang="zh-CN" altLang="en-US"/>
          </a:p>
        </p:txBody>
      </p:sp>
      <p:sp>
        <p:nvSpPr>
          <p:cNvPr id="14" name="标题 1"/>
          <p:cNvSpPr txBox="1"/>
          <p:nvPr/>
        </p:nvSpPr>
        <p:spPr>
          <a:xfrm>
            <a:off x="6653124" y="4052366"/>
            <a:ext cx="4575351" cy="826000"/>
          </a:xfrm>
          <a:prstGeom prst="rect">
            <a:avLst/>
          </a:prstGeom>
          <a:noFill/>
          <a:ln w="12700" cap="sq">
            <a:noFill/>
            <a:miter/>
          </a:ln>
        </p:spPr>
        <p:txBody>
          <a:bodyPr vert="horz" wrap="square" lIns="91440" tIns="45720" rIns="91440" bIns="45720" rtlCol="0" anchor="t"/>
          <a:lstStyle/>
          <a:p>
            <a:pPr algn="l"/>
            <a:r>
              <a:rPr kumimoji="1" lang="en-US" altLang="zh-CN" sz="1017">
                <a:ln w="12700">
                  <a:noFill/>
                </a:ln>
                <a:solidFill>
                  <a:srgbClr val="666666">
                    <a:alpha val="100000"/>
                  </a:srgbClr>
                </a:solidFill>
                <a:latin typeface="Poppins"/>
                <a:ea typeface="Poppins"/>
                <a:cs typeface="Poppins"/>
              </a:rPr>
              <a:t>The process for exporting audit logs involves selecting the desired logs, choosing the preferred format, and executing the export function, ensuring the data is captured accurately and efficiently.</a:t>
            </a:r>
            <a:endParaRPr kumimoji="1" lang="zh-CN" altLang="en-US"/>
          </a:p>
        </p:txBody>
      </p:sp>
      <p:sp>
        <p:nvSpPr>
          <p:cNvPr id="15"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Exporting Audit Logs</a:t>
            </a: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306262" y="2531199"/>
            <a:ext cx="1919129" cy="516890"/>
          </a:xfrm>
          <a:custGeom>
            <a:avLst/>
            <a:gdLst>
              <a:gd name="T0" fmla="*/ 1099 w 1099"/>
              <a:gd name="T1" fmla="*/ 148 h 296"/>
              <a:gd name="T2" fmla="*/ 952 w 1099"/>
              <a:gd name="T3" fmla="*/ 296 h 296"/>
              <a:gd name="T4" fmla="*/ 0 w 1099"/>
              <a:gd name="T5" fmla="*/ 296 h 296"/>
              <a:gd name="T6" fmla="*/ 148 w 1099"/>
              <a:gd name="T7" fmla="*/ 148 h 296"/>
              <a:gd name="T8" fmla="*/ 0 w 1099"/>
              <a:gd name="T9" fmla="*/ 0 h 296"/>
              <a:gd name="T10" fmla="*/ 952 w 1099"/>
              <a:gd name="T11" fmla="*/ 0 h 296"/>
              <a:gd name="T12" fmla="*/ 1099 w 1099"/>
              <a:gd name="T13" fmla="*/ 148 h 296"/>
            </a:gdLst>
            <a:ahLst/>
            <a:cxnLst/>
            <a:rect l="0" t="0" r="r" b="b"/>
            <a:pathLst>
              <a:path w="1099" h="296">
                <a:moveTo>
                  <a:pt x="1099" y="148"/>
                </a:moveTo>
                <a:lnTo>
                  <a:pt x="952" y="296"/>
                </a:lnTo>
                <a:lnTo>
                  <a:pt x="0" y="296"/>
                </a:lnTo>
                <a:lnTo>
                  <a:pt x="148" y="148"/>
                </a:lnTo>
                <a:lnTo>
                  <a:pt x="0" y="0"/>
                </a:lnTo>
                <a:lnTo>
                  <a:pt x="952" y="0"/>
                </a:lnTo>
                <a:lnTo>
                  <a:pt x="1099" y="148"/>
                </a:lnTo>
                <a:close/>
              </a:path>
            </a:pathLst>
          </a:custGeom>
          <a:solidFill>
            <a:schemeClr val="bg2">
              <a:alpha val="10000"/>
            </a:schemeClr>
          </a:solidFill>
          <a:ln cap="sq">
            <a:noFill/>
          </a:ln>
        </p:spPr>
        <p:txBody>
          <a:bodyPr vert="horz" wrap="square" lIns="91440" tIns="45720" rIns="91440" bIns="45720" rtlCol="0" anchor="t"/>
          <a:lstStyle/>
          <a:p>
            <a:pPr algn="l"/>
            <a:endParaRPr kumimoji="1" lang="zh-CN" altLang="en-US"/>
          </a:p>
        </p:txBody>
      </p:sp>
      <p:sp>
        <p:nvSpPr>
          <p:cNvPr id="4" name="标题 1"/>
          <p:cNvSpPr txBox="1"/>
          <p:nvPr/>
        </p:nvSpPr>
        <p:spPr>
          <a:xfrm>
            <a:off x="1306262" y="2374036"/>
            <a:ext cx="1919129" cy="593725"/>
          </a:xfrm>
          <a:custGeom>
            <a:avLst/>
            <a:gdLst>
              <a:gd name="T0" fmla="*/ 1099 w 1099"/>
              <a:gd name="T1" fmla="*/ 148 h 340"/>
              <a:gd name="T2" fmla="*/ 1099 w 1099"/>
              <a:gd name="T3" fmla="*/ 192 h 340"/>
              <a:gd name="T4" fmla="*/ 952 w 1099"/>
              <a:gd name="T5" fmla="*/ 340 h 340"/>
              <a:gd name="T6" fmla="*/ 0 w 1099"/>
              <a:gd name="T7" fmla="*/ 340 h 340"/>
              <a:gd name="T8" fmla="*/ 0 w 1099"/>
              <a:gd name="T9" fmla="*/ 294 h 340"/>
              <a:gd name="T10" fmla="*/ 148 w 1099"/>
              <a:gd name="T11" fmla="*/ 148 h 340"/>
              <a:gd name="T12" fmla="*/ 124 w 1099"/>
              <a:gd name="T13" fmla="*/ 170 h 340"/>
              <a:gd name="T14" fmla="*/ 0 w 1099"/>
              <a:gd name="T15" fmla="*/ 46 h 340"/>
              <a:gd name="T16" fmla="*/ 0 w 1099"/>
              <a:gd name="T17" fmla="*/ 0 h 340"/>
              <a:gd name="T18" fmla="*/ 952 w 1099"/>
              <a:gd name="T19" fmla="*/ 0 h 340"/>
              <a:gd name="T20" fmla="*/ 1099 w 1099"/>
              <a:gd name="T21" fmla="*/ 148 h 340"/>
            </a:gdLst>
            <a:ahLst/>
            <a:cxnLst/>
            <a:rect l="0" t="0" r="r" b="b"/>
            <a:pathLst>
              <a:path w="1099" h="340">
                <a:moveTo>
                  <a:pt x="1099" y="148"/>
                </a:moveTo>
                <a:lnTo>
                  <a:pt x="1099" y="192"/>
                </a:lnTo>
                <a:lnTo>
                  <a:pt x="952" y="340"/>
                </a:lnTo>
                <a:lnTo>
                  <a:pt x="0" y="340"/>
                </a:lnTo>
                <a:lnTo>
                  <a:pt x="0" y="294"/>
                </a:lnTo>
                <a:lnTo>
                  <a:pt x="148" y="148"/>
                </a:lnTo>
                <a:lnTo>
                  <a:pt x="124" y="170"/>
                </a:lnTo>
                <a:lnTo>
                  <a:pt x="0" y="46"/>
                </a:lnTo>
                <a:lnTo>
                  <a:pt x="0" y="0"/>
                </a:lnTo>
                <a:lnTo>
                  <a:pt x="952" y="0"/>
                </a:lnTo>
                <a:lnTo>
                  <a:pt x="1099" y="148"/>
                </a:ln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5" name="标题 1"/>
          <p:cNvSpPr txBox="1"/>
          <p:nvPr/>
        </p:nvSpPr>
        <p:spPr>
          <a:xfrm>
            <a:off x="1306262" y="2887435"/>
            <a:ext cx="1662430" cy="80327"/>
          </a:xfrm>
          <a:prstGeom prst="rect">
            <a:avLst/>
          </a:prstGeom>
          <a:solidFill>
            <a:schemeClr val="tx1">
              <a:alpha val="15000"/>
            </a:schemeClr>
          </a:solidFill>
          <a:ln cap="sq">
            <a:noFill/>
          </a:ln>
        </p:spPr>
        <p:txBody>
          <a:bodyPr vert="horz" wrap="square" lIns="91440" tIns="45720" rIns="91440" bIns="45720" rtlCol="0" anchor="t"/>
          <a:lstStyle/>
          <a:p>
            <a:pPr algn="l"/>
            <a:endParaRPr kumimoji="1" lang="zh-CN" altLang="en-US"/>
          </a:p>
        </p:txBody>
      </p:sp>
      <p:sp>
        <p:nvSpPr>
          <p:cNvPr id="6" name="标题 1"/>
          <p:cNvSpPr txBox="1"/>
          <p:nvPr/>
        </p:nvSpPr>
        <p:spPr>
          <a:xfrm>
            <a:off x="2968690" y="2632482"/>
            <a:ext cx="256699" cy="335280"/>
          </a:xfrm>
          <a:custGeom>
            <a:avLst/>
            <a:gdLst>
              <a:gd name="T0" fmla="*/ 0 w 147"/>
              <a:gd name="T1" fmla="*/ 192 h 192"/>
              <a:gd name="T2" fmla="*/ 0 w 147"/>
              <a:gd name="T3" fmla="*/ 146 h 192"/>
              <a:gd name="T4" fmla="*/ 147 w 147"/>
              <a:gd name="T5" fmla="*/ 0 h 192"/>
              <a:gd name="T6" fmla="*/ 147 w 147"/>
              <a:gd name="T7" fmla="*/ 44 h 192"/>
              <a:gd name="T8" fmla="*/ 0 w 147"/>
              <a:gd name="T9" fmla="*/ 192 h 192"/>
            </a:gdLst>
            <a:ahLst/>
            <a:cxnLst/>
            <a:rect l="0" t="0" r="r" b="b"/>
            <a:pathLst>
              <a:path w="147" h="192">
                <a:moveTo>
                  <a:pt x="0" y="192"/>
                </a:moveTo>
                <a:lnTo>
                  <a:pt x="0" y="146"/>
                </a:lnTo>
                <a:lnTo>
                  <a:pt x="147" y="0"/>
                </a:lnTo>
                <a:lnTo>
                  <a:pt x="147" y="44"/>
                </a:lnTo>
                <a:lnTo>
                  <a:pt x="0" y="192"/>
                </a:lnTo>
                <a:close/>
              </a:path>
            </a:pathLst>
          </a:custGeom>
          <a:solidFill>
            <a:schemeClr val="tx1">
              <a:alpha val="30000"/>
            </a:schemeClr>
          </a:solidFill>
          <a:ln cap="sq">
            <a:noFill/>
          </a:ln>
        </p:spPr>
        <p:txBody>
          <a:bodyPr vert="horz" wrap="square" lIns="91440" tIns="45720" rIns="91440" bIns="45720" rtlCol="0" anchor="t"/>
          <a:lstStyle/>
          <a:p>
            <a:pPr algn="l"/>
            <a:endParaRPr kumimoji="1" lang="zh-CN" altLang="en-US"/>
          </a:p>
        </p:txBody>
      </p:sp>
      <p:sp>
        <p:nvSpPr>
          <p:cNvPr id="7" name="标题 1"/>
          <p:cNvSpPr txBox="1"/>
          <p:nvPr/>
        </p:nvSpPr>
        <p:spPr>
          <a:xfrm>
            <a:off x="1306262" y="2374036"/>
            <a:ext cx="258445" cy="296863"/>
          </a:xfrm>
          <a:custGeom>
            <a:avLst/>
            <a:gdLst>
              <a:gd name="T0" fmla="*/ 0 w 148"/>
              <a:gd name="T1" fmla="*/ 46 h 170"/>
              <a:gd name="T2" fmla="*/ 0 w 148"/>
              <a:gd name="T3" fmla="*/ 0 h 170"/>
              <a:gd name="T4" fmla="*/ 148 w 148"/>
              <a:gd name="T5" fmla="*/ 148 h 170"/>
              <a:gd name="T6" fmla="*/ 124 w 148"/>
              <a:gd name="T7" fmla="*/ 170 h 170"/>
              <a:gd name="T8" fmla="*/ 0 w 148"/>
              <a:gd name="T9" fmla="*/ 46 h 170"/>
            </a:gdLst>
            <a:ahLst/>
            <a:cxnLst/>
            <a:rect l="0" t="0" r="r" b="b"/>
            <a:pathLst>
              <a:path w="148" h="170">
                <a:moveTo>
                  <a:pt x="0" y="46"/>
                </a:moveTo>
                <a:lnTo>
                  <a:pt x="0" y="0"/>
                </a:lnTo>
                <a:lnTo>
                  <a:pt x="148" y="148"/>
                </a:lnTo>
                <a:lnTo>
                  <a:pt x="124" y="170"/>
                </a:lnTo>
                <a:lnTo>
                  <a:pt x="0" y="46"/>
                </a:lnTo>
                <a:close/>
              </a:path>
            </a:pathLst>
          </a:custGeom>
          <a:solidFill>
            <a:schemeClr val="tx1">
              <a:alpha val="30000"/>
            </a:schemeClr>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a:off x="1711391" y="2506752"/>
            <a:ext cx="1110615" cy="247967"/>
          </a:xfrm>
          <a:prstGeom prst="ellipse">
            <a:avLst/>
          </a:prstGeom>
          <a:solidFill>
            <a:schemeClr val="tx1">
              <a:alpha val="10000"/>
            </a:schemeClr>
          </a:solidFill>
          <a:ln cap="sq">
            <a:noFill/>
          </a:ln>
        </p:spPr>
        <p:txBody>
          <a:bodyPr vert="horz" wrap="square" lIns="91440" tIns="45720" rIns="91440" bIns="45720" rtlCol="0" anchor="t"/>
          <a:lstStyle/>
          <a:p>
            <a:pPr algn="l"/>
            <a:endParaRPr kumimoji="1" lang="zh-CN" altLang="en-US"/>
          </a:p>
        </p:txBody>
      </p:sp>
      <p:sp>
        <p:nvSpPr>
          <p:cNvPr id="9" name="标题 1"/>
          <p:cNvSpPr txBox="1"/>
          <p:nvPr/>
        </p:nvSpPr>
        <p:spPr>
          <a:xfrm>
            <a:off x="1852431" y="1791336"/>
            <a:ext cx="828536" cy="828534"/>
          </a:xfrm>
          <a:prstGeom prst="ellipse">
            <a:avLst/>
          </a:prstGeom>
          <a:solidFill>
            <a:schemeClr val="bg1"/>
          </a:solidFill>
          <a:ln cap="sq">
            <a:noFill/>
          </a:ln>
        </p:spPr>
        <p:txBody>
          <a:bodyPr vert="horz" wrap="square" lIns="91440" tIns="45720" rIns="91440" bIns="45720" rtlCol="0" anchor="t"/>
          <a:lstStyle/>
          <a:p>
            <a:pPr algn="l"/>
            <a:endParaRPr kumimoji="1" lang="zh-CN" altLang="en-US"/>
          </a:p>
        </p:txBody>
      </p:sp>
      <p:sp>
        <p:nvSpPr>
          <p:cNvPr id="10" name="标题 1"/>
          <p:cNvSpPr txBox="1"/>
          <p:nvPr/>
        </p:nvSpPr>
        <p:spPr>
          <a:xfrm>
            <a:off x="1842009" y="1780913"/>
            <a:ext cx="849380" cy="849378"/>
          </a:xfrm>
          <a:custGeom>
            <a:avLst/>
            <a:gdLst>
              <a:gd name="T0" fmla="*/ 163 w 326"/>
              <a:gd name="T1" fmla="*/ 326 h 326"/>
              <a:gd name="T2" fmla="*/ 0 w 326"/>
              <a:gd name="T3" fmla="*/ 163 h 326"/>
              <a:gd name="T4" fmla="*/ 163 w 326"/>
              <a:gd name="T5" fmla="*/ 0 h 326"/>
              <a:gd name="T6" fmla="*/ 326 w 326"/>
              <a:gd name="T7" fmla="*/ 163 h 326"/>
              <a:gd name="T8" fmla="*/ 163 w 326"/>
              <a:gd name="T9" fmla="*/ 326 h 326"/>
              <a:gd name="T10" fmla="*/ 163 w 326"/>
              <a:gd name="T11" fmla="*/ 8 h 326"/>
              <a:gd name="T12" fmla="*/ 8 w 326"/>
              <a:gd name="T13" fmla="*/ 163 h 326"/>
              <a:gd name="T14" fmla="*/ 163 w 326"/>
              <a:gd name="T15" fmla="*/ 318 h 326"/>
              <a:gd name="T16" fmla="*/ 318 w 326"/>
              <a:gd name="T17" fmla="*/ 163 h 326"/>
              <a:gd name="T18" fmla="*/ 163 w 326"/>
              <a:gd name="T19" fmla="*/ 8 h 326"/>
            </a:gdLst>
            <a:ahLst/>
            <a:cxnLst/>
            <a:rect l="0" t="0" r="r" b="b"/>
            <a:pathLst>
              <a:path w="326" h="326">
                <a:moveTo>
                  <a:pt x="163" y="326"/>
                </a:moveTo>
                <a:cubicBezTo>
                  <a:pt x="73" y="326"/>
                  <a:pt x="0" y="253"/>
                  <a:pt x="0" y="163"/>
                </a:cubicBezTo>
                <a:cubicBezTo>
                  <a:pt x="0" y="73"/>
                  <a:pt x="73" y="0"/>
                  <a:pt x="163" y="0"/>
                </a:cubicBezTo>
                <a:cubicBezTo>
                  <a:pt x="253" y="0"/>
                  <a:pt x="326" y="73"/>
                  <a:pt x="326" y="163"/>
                </a:cubicBezTo>
                <a:cubicBezTo>
                  <a:pt x="326" y="253"/>
                  <a:pt x="253" y="326"/>
                  <a:pt x="163" y="326"/>
                </a:cubicBezTo>
                <a:close/>
                <a:moveTo>
                  <a:pt x="163" y="8"/>
                </a:moveTo>
                <a:cubicBezTo>
                  <a:pt x="78" y="8"/>
                  <a:pt x="8" y="78"/>
                  <a:pt x="8" y="163"/>
                </a:cubicBezTo>
                <a:cubicBezTo>
                  <a:pt x="8" y="248"/>
                  <a:pt x="78" y="318"/>
                  <a:pt x="163" y="318"/>
                </a:cubicBezTo>
                <a:cubicBezTo>
                  <a:pt x="248" y="318"/>
                  <a:pt x="318" y="248"/>
                  <a:pt x="318" y="163"/>
                </a:cubicBezTo>
                <a:cubicBezTo>
                  <a:pt x="318" y="78"/>
                  <a:pt x="248" y="8"/>
                  <a:pt x="163" y="8"/>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11" name="标题 1"/>
          <p:cNvSpPr txBox="1"/>
          <p:nvPr/>
        </p:nvSpPr>
        <p:spPr>
          <a:xfrm>
            <a:off x="2036087" y="2003868"/>
            <a:ext cx="461224" cy="403794"/>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12" name="标题 1"/>
          <p:cNvSpPr txBox="1"/>
          <p:nvPr/>
        </p:nvSpPr>
        <p:spPr>
          <a:xfrm>
            <a:off x="1306259" y="3863487"/>
            <a:ext cx="4320000" cy="1620000"/>
          </a:xfrm>
          <a:prstGeom prst="rect">
            <a:avLst/>
          </a:prstGeom>
          <a:noFill/>
          <a:ln>
            <a:noFill/>
          </a:ln>
        </p:spPr>
        <p:txBody>
          <a:bodyPr vert="horz" wrap="square" lIns="0" tIns="0" rIns="0" bIns="0" rtlCol="0" anchor="t"/>
          <a:lstStyle/>
          <a:p>
            <a:r>
              <a:rPr kumimoji="1" lang="en-US" altLang="zh-CN" sz="1400" dirty="0">
                <a:ln w="12700">
                  <a:noFill/>
                </a:ln>
                <a:solidFill>
                  <a:srgbClr val="000000">
                    <a:alpha val="100000"/>
                  </a:srgbClr>
                </a:solidFill>
                <a:latin typeface="Poppins"/>
                <a:ea typeface="Poppins"/>
                <a:cs typeface="Poppins"/>
              </a:rPr>
              <a:t>“Care and feeding” is required to ensure policies reflect current regulatory requirements and organizational objectives.</a:t>
            </a:r>
            <a:endParaRPr kumimoji="1" lang="zh-CN" altLang="en-US" dirty="0"/>
          </a:p>
        </p:txBody>
      </p:sp>
      <p:cxnSp>
        <p:nvCxnSpPr>
          <p:cNvPr id="13" name="标题 1"/>
          <p:cNvCxnSpPr/>
          <p:nvPr/>
        </p:nvCxnSpPr>
        <p:spPr>
          <a:xfrm>
            <a:off x="1306262" y="3744830"/>
            <a:ext cx="198000" cy="0"/>
          </a:xfrm>
          <a:prstGeom prst="line">
            <a:avLst/>
          </a:prstGeom>
          <a:noFill/>
          <a:ln w="27940" cap="rnd">
            <a:solidFill>
              <a:schemeClr val="accent1"/>
            </a:solidFill>
            <a:miter/>
          </a:ln>
        </p:spPr>
      </p:cxnSp>
      <p:sp>
        <p:nvSpPr>
          <p:cNvPr id="14" name="标题 1"/>
          <p:cNvSpPr txBox="1"/>
          <p:nvPr/>
        </p:nvSpPr>
        <p:spPr>
          <a:xfrm>
            <a:off x="1294074" y="2993887"/>
            <a:ext cx="4320000" cy="653217"/>
          </a:xfrm>
          <a:prstGeom prst="rect">
            <a:avLst/>
          </a:prstGeom>
          <a:noFill/>
          <a:ln>
            <a:noFill/>
          </a:ln>
        </p:spPr>
        <p:txBody>
          <a:bodyPr vert="horz" wrap="square" lIns="0" tIns="0" rIns="0" bIns="0" rtlCol="0" anchor="b"/>
          <a:lstStyle/>
          <a:p>
            <a:pPr algn="l"/>
            <a:r>
              <a:rPr kumimoji="1" lang="en-US" altLang="zh-CN" sz="1600">
                <a:ln w="12700">
                  <a:noFill/>
                </a:ln>
                <a:solidFill>
                  <a:srgbClr val="404040">
                    <a:alpha val="100000"/>
                  </a:srgbClr>
                </a:solidFill>
                <a:latin typeface="poppins-bold"/>
                <a:ea typeface="poppins-bold"/>
                <a:cs typeface="poppins-bold"/>
              </a:rPr>
              <a:t>Policy Modification Procedures</a:t>
            </a:r>
            <a:endParaRPr kumimoji="1" lang="zh-CN" altLang="en-US"/>
          </a:p>
        </p:txBody>
      </p:sp>
      <p:sp>
        <p:nvSpPr>
          <p:cNvPr id="15" name="标题 1"/>
          <p:cNvSpPr txBox="1"/>
          <p:nvPr/>
        </p:nvSpPr>
        <p:spPr>
          <a:xfrm>
            <a:off x="6565229" y="2534691"/>
            <a:ext cx="1920875" cy="513397"/>
          </a:xfrm>
          <a:custGeom>
            <a:avLst/>
            <a:gdLst>
              <a:gd name="T0" fmla="*/ 1100 w 1100"/>
              <a:gd name="T1" fmla="*/ 148 h 294"/>
              <a:gd name="T2" fmla="*/ 952 w 1100"/>
              <a:gd name="T3" fmla="*/ 294 h 294"/>
              <a:gd name="T4" fmla="*/ 0 w 1100"/>
              <a:gd name="T5" fmla="*/ 294 h 294"/>
              <a:gd name="T6" fmla="*/ 146 w 1100"/>
              <a:gd name="T7" fmla="*/ 148 h 294"/>
              <a:gd name="T8" fmla="*/ 0 w 1100"/>
              <a:gd name="T9" fmla="*/ 0 h 294"/>
              <a:gd name="T10" fmla="*/ 952 w 1100"/>
              <a:gd name="T11" fmla="*/ 0 h 294"/>
              <a:gd name="T12" fmla="*/ 1100 w 1100"/>
              <a:gd name="T13" fmla="*/ 148 h 294"/>
            </a:gdLst>
            <a:ahLst/>
            <a:cxnLst/>
            <a:rect l="0" t="0" r="r" b="b"/>
            <a:pathLst>
              <a:path w="1100" h="294">
                <a:moveTo>
                  <a:pt x="1100" y="148"/>
                </a:moveTo>
                <a:lnTo>
                  <a:pt x="952" y="294"/>
                </a:lnTo>
                <a:lnTo>
                  <a:pt x="0" y="294"/>
                </a:lnTo>
                <a:lnTo>
                  <a:pt x="146" y="148"/>
                </a:lnTo>
                <a:lnTo>
                  <a:pt x="0" y="0"/>
                </a:lnTo>
                <a:lnTo>
                  <a:pt x="952" y="0"/>
                </a:lnTo>
                <a:lnTo>
                  <a:pt x="1100" y="148"/>
                </a:lnTo>
                <a:close/>
              </a:path>
            </a:pathLst>
          </a:custGeom>
          <a:solidFill>
            <a:schemeClr val="bg2">
              <a:alpha val="10000"/>
            </a:schemeClr>
          </a:solidFill>
          <a:ln cap="sq">
            <a:noFill/>
          </a:ln>
        </p:spPr>
        <p:txBody>
          <a:bodyPr vert="horz" wrap="square" lIns="91440" tIns="45720" rIns="91440" bIns="45720" rtlCol="0" anchor="t"/>
          <a:lstStyle/>
          <a:p>
            <a:pPr algn="l"/>
            <a:endParaRPr kumimoji="1" lang="zh-CN" altLang="en-US"/>
          </a:p>
        </p:txBody>
      </p:sp>
      <p:sp>
        <p:nvSpPr>
          <p:cNvPr id="16" name="标题 1"/>
          <p:cNvSpPr txBox="1"/>
          <p:nvPr/>
        </p:nvSpPr>
        <p:spPr>
          <a:xfrm>
            <a:off x="6565229" y="2377529"/>
            <a:ext cx="1920875" cy="593725"/>
          </a:xfrm>
          <a:custGeom>
            <a:avLst/>
            <a:gdLst>
              <a:gd name="T0" fmla="*/ 1100 w 1100"/>
              <a:gd name="T1" fmla="*/ 146 h 340"/>
              <a:gd name="T2" fmla="*/ 1100 w 1100"/>
              <a:gd name="T3" fmla="*/ 192 h 340"/>
              <a:gd name="T4" fmla="*/ 952 w 1100"/>
              <a:gd name="T5" fmla="*/ 340 h 340"/>
              <a:gd name="T6" fmla="*/ 0 w 1100"/>
              <a:gd name="T7" fmla="*/ 340 h 340"/>
              <a:gd name="T8" fmla="*/ 0 w 1100"/>
              <a:gd name="T9" fmla="*/ 294 h 340"/>
              <a:gd name="T10" fmla="*/ 124 w 1100"/>
              <a:gd name="T11" fmla="*/ 170 h 340"/>
              <a:gd name="T12" fmla="*/ 0 w 1100"/>
              <a:gd name="T13" fmla="*/ 44 h 340"/>
              <a:gd name="T14" fmla="*/ 0 w 1100"/>
              <a:gd name="T15" fmla="*/ 0 h 340"/>
              <a:gd name="T16" fmla="*/ 952 w 1100"/>
              <a:gd name="T17" fmla="*/ 0 h 340"/>
              <a:gd name="T18" fmla="*/ 1100 w 1100"/>
              <a:gd name="T19" fmla="*/ 146 h 340"/>
            </a:gdLst>
            <a:ahLst/>
            <a:cxnLst/>
            <a:rect l="0" t="0" r="r" b="b"/>
            <a:pathLst>
              <a:path w="1100" h="340">
                <a:moveTo>
                  <a:pt x="1100" y="146"/>
                </a:moveTo>
                <a:lnTo>
                  <a:pt x="1100" y="192"/>
                </a:lnTo>
                <a:lnTo>
                  <a:pt x="952" y="340"/>
                </a:lnTo>
                <a:lnTo>
                  <a:pt x="0" y="340"/>
                </a:lnTo>
                <a:lnTo>
                  <a:pt x="0" y="294"/>
                </a:lnTo>
                <a:lnTo>
                  <a:pt x="124" y="170"/>
                </a:lnTo>
                <a:lnTo>
                  <a:pt x="0" y="44"/>
                </a:lnTo>
                <a:lnTo>
                  <a:pt x="0" y="0"/>
                </a:lnTo>
                <a:lnTo>
                  <a:pt x="952" y="0"/>
                </a:lnTo>
                <a:lnTo>
                  <a:pt x="1100" y="146"/>
                </a:lnTo>
                <a:close/>
              </a:path>
            </a:pathLst>
          </a:custGeom>
          <a:solidFill>
            <a:schemeClr val="accent2"/>
          </a:solidFill>
          <a:ln cap="sq">
            <a:noFill/>
          </a:ln>
        </p:spPr>
        <p:txBody>
          <a:bodyPr vert="horz" wrap="square" lIns="91440" tIns="45720" rIns="91440" bIns="45720" rtlCol="0" anchor="t"/>
          <a:lstStyle/>
          <a:p>
            <a:pPr algn="l"/>
            <a:endParaRPr kumimoji="1" lang="zh-CN" altLang="en-US"/>
          </a:p>
        </p:txBody>
      </p:sp>
      <p:sp>
        <p:nvSpPr>
          <p:cNvPr id="17" name="标题 1"/>
          <p:cNvSpPr txBox="1"/>
          <p:nvPr/>
        </p:nvSpPr>
        <p:spPr>
          <a:xfrm>
            <a:off x="6565229" y="2890927"/>
            <a:ext cx="1662430" cy="80327"/>
          </a:xfrm>
          <a:prstGeom prst="rect">
            <a:avLst/>
          </a:prstGeom>
          <a:solidFill>
            <a:schemeClr val="tx1">
              <a:alpha val="15000"/>
            </a:schemeClr>
          </a:solidFill>
          <a:ln cap="sq">
            <a:noFill/>
          </a:ln>
        </p:spPr>
        <p:txBody>
          <a:bodyPr vert="horz" wrap="square" lIns="91440" tIns="45720" rIns="91440" bIns="45720" rtlCol="0" anchor="t"/>
          <a:lstStyle/>
          <a:p>
            <a:pPr algn="l"/>
            <a:endParaRPr kumimoji="1" lang="zh-CN" altLang="en-US"/>
          </a:p>
        </p:txBody>
      </p:sp>
      <p:sp>
        <p:nvSpPr>
          <p:cNvPr id="18" name="标题 1"/>
          <p:cNvSpPr txBox="1"/>
          <p:nvPr/>
        </p:nvSpPr>
        <p:spPr>
          <a:xfrm>
            <a:off x="8227661" y="2632482"/>
            <a:ext cx="258445" cy="338772"/>
          </a:xfrm>
          <a:custGeom>
            <a:avLst/>
            <a:gdLst>
              <a:gd name="T0" fmla="*/ 0 w 148"/>
              <a:gd name="T1" fmla="*/ 194 h 194"/>
              <a:gd name="T2" fmla="*/ 0 w 148"/>
              <a:gd name="T3" fmla="*/ 148 h 194"/>
              <a:gd name="T4" fmla="*/ 148 w 148"/>
              <a:gd name="T5" fmla="*/ 0 h 194"/>
              <a:gd name="T6" fmla="*/ 148 w 148"/>
              <a:gd name="T7" fmla="*/ 46 h 194"/>
              <a:gd name="T8" fmla="*/ 0 w 148"/>
              <a:gd name="T9" fmla="*/ 194 h 194"/>
            </a:gdLst>
            <a:ahLst/>
            <a:cxnLst/>
            <a:rect l="0" t="0" r="r" b="b"/>
            <a:pathLst>
              <a:path w="148" h="194">
                <a:moveTo>
                  <a:pt x="0" y="194"/>
                </a:moveTo>
                <a:lnTo>
                  <a:pt x="0" y="148"/>
                </a:lnTo>
                <a:lnTo>
                  <a:pt x="148" y="0"/>
                </a:lnTo>
                <a:lnTo>
                  <a:pt x="148" y="46"/>
                </a:lnTo>
                <a:lnTo>
                  <a:pt x="0" y="194"/>
                </a:lnTo>
                <a:close/>
              </a:path>
            </a:pathLst>
          </a:custGeom>
          <a:solidFill>
            <a:schemeClr val="tx1">
              <a:alpha val="30000"/>
            </a:schemeClr>
          </a:solidFill>
          <a:ln cap="sq">
            <a:noFill/>
          </a:ln>
        </p:spPr>
        <p:txBody>
          <a:bodyPr vert="horz" wrap="square" lIns="91440" tIns="45720" rIns="91440" bIns="45720" rtlCol="0" anchor="t"/>
          <a:lstStyle/>
          <a:p>
            <a:pPr algn="l"/>
            <a:endParaRPr kumimoji="1" lang="zh-CN" altLang="en-US"/>
          </a:p>
        </p:txBody>
      </p:sp>
      <p:sp>
        <p:nvSpPr>
          <p:cNvPr id="19" name="标题 1"/>
          <p:cNvSpPr txBox="1"/>
          <p:nvPr/>
        </p:nvSpPr>
        <p:spPr>
          <a:xfrm>
            <a:off x="6565229" y="2377529"/>
            <a:ext cx="254953" cy="296863"/>
          </a:xfrm>
          <a:custGeom>
            <a:avLst/>
            <a:gdLst>
              <a:gd name="T0" fmla="*/ 0 w 146"/>
              <a:gd name="T1" fmla="*/ 44 h 170"/>
              <a:gd name="T2" fmla="*/ 0 w 146"/>
              <a:gd name="T3" fmla="*/ 0 h 170"/>
              <a:gd name="T4" fmla="*/ 146 w 146"/>
              <a:gd name="T5" fmla="*/ 146 h 170"/>
              <a:gd name="T6" fmla="*/ 124 w 146"/>
              <a:gd name="T7" fmla="*/ 170 h 170"/>
              <a:gd name="T8" fmla="*/ 0 w 146"/>
              <a:gd name="T9" fmla="*/ 44 h 170"/>
            </a:gdLst>
            <a:ahLst/>
            <a:cxnLst/>
            <a:rect l="0" t="0" r="r" b="b"/>
            <a:pathLst>
              <a:path w="146" h="170">
                <a:moveTo>
                  <a:pt x="0" y="44"/>
                </a:moveTo>
                <a:lnTo>
                  <a:pt x="0" y="0"/>
                </a:lnTo>
                <a:lnTo>
                  <a:pt x="146" y="146"/>
                </a:lnTo>
                <a:lnTo>
                  <a:pt x="124" y="170"/>
                </a:lnTo>
                <a:lnTo>
                  <a:pt x="0" y="44"/>
                </a:lnTo>
                <a:close/>
              </a:path>
            </a:pathLst>
          </a:custGeom>
          <a:solidFill>
            <a:schemeClr val="tx1">
              <a:alpha val="30000"/>
            </a:schemeClr>
          </a:solidFill>
          <a:ln cap="sq">
            <a:noFill/>
          </a:ln>
        </p:spPr>
        <p:txBody>
          <a:bodyPr vert="horz" wrap="square" lIns="91440" tIns="45720" rIns="91440" bIns="45720" rtlCol="0" anchor="t"/>
          <a:lstStyle/>
          <a:p>
            <a:pPr algn="l"/>
            <a:endParaRPr kumimoji="1" lang="zh-CN" altLang="en-US"/>
          </a:p>
        </p:txBody>
      </p:sp>
      <p:sp>
        <p:nvSpPr>
          <p:cNvPr id="20" name="标题 1"/>
          <p:cNvSpPr txBox="1"/>
          <p:nvPr/>
        </p:nvSpPr>
        <p:spPr>
          <a:xfrm>
            <a:off x="6970361" y="2510244"/>
            <a:ext cx="1107123" cy="247967"/>
          </a:xfrm>
          <a:prstGeom prst="ellipse">
            <a:avLst/>
          </a:prstGeom>
          <a:solidFill>
            <a:schemeClr val="tx1">
              <a:alpha val="10000"/>
            </a:schemeClr>
          </a:solidFill>
          <a:ln cap="sq">
            <a:noFill/>
          </a:ln>
        </p:spPr>
        <p:txBody>
          <a:bodyPr vert="horz" wrap="square" lIns="91440" tIns="45720" rIns="91440" bIns="45720" rtlCol="0" anchor="t"/>
          <a:lstStyle/>
          <a:p>
            <a:pPr algn="l"/>
            <a:endParaRPr kumimoji="1" lang="zh-CN" altLang="en-US"/>
          </a:p>
        </p:txBody>
      </p:sp>
      <p:sp>
        <p:nvSpPr>
          <p:cNvPr id="21" name="标题 1"/>
          <p:cNvSpPr txBox="1"/>
          <p:nvPr/>
        </p:nvSpPr>
        <p:spPr>
          <a:xfrm>
            <a:off x="7110957" y="1794387"/>
            <a:ext cx="825930" cy="825928"/>
          </a:xfrm>
          <a:prstGeom prst="ellipse">
            <a:avLst/>
          </a:prstGeom>
          <a:solidFill>
            <a:schemeClr val="bg1"/>
          </a:solidFill>
          <a:ln cap="sq">
            <a:noFill/>
          </a:ln>
        </p:spPr>
        <p:txBody>
          <a:bodyPr vert="horz" wrap="square" lIns="91440" tIns="45720" rIns="91440" bIns="45720" rtlCol="0" anchor="t"/>
          <a:lstStyle/>
          <a:p>
            <a:pPr algn="l"/>
            <a:endParaRPr kumimoji="1" lang="zh-CN" altLang="en-US"/>
          </a:p>
        </p:txBody>
      </p:sp>
      <p:sp>
        <p:nvSpPr>
          <p:cNvPr id="22" name="标题 1"/>
          <p:cNvSpPr txBox="1"/>
          <p:nvPr/>
        </p:nvSpPr>
        <p:spPr>
          <a:xfrm>
            <a:off x="7100536" y="1783964"/>
            <a:ext cx="846774" cy="846772"/>
          </a:xfrm>
          <a:custGeom>
            <a:avLst/>
            <a:gdLst>
              <a:gd name="T0" fmla="*/ 163 w 325"/>
              <a:gd name="T1" fmla="*/ 325 h 325"/>
              <a:gd name="T2" fmla="*/ 0 w 325"/>
              <a:gd name="T3" fmla="*/ 163 h 325"/>
              <a:gd name="T4" fmla="*/ 163 w 325"/>
              <a:gd name="T5" fmla="*/ 0 h 325"/>
              <a:gd name="T6" fmla="*/ 325 w 325"/>
              <a:gd name="T7" fmla="*/ 163 h 325"/>
              <a:gd name="T8" fmla="*/ 163 w 325"/>
              <a:gd name="T9" fmla="*/ 325 h 325"/>
              <a:gd name="T10" fmla="*/ 163 w 325"/>
              <a:gd name="T11" fmla="*/ 8 h 325"/>
              <a:gd name="T12" fmla="*/ 8 w 325"/>
              <a:gd name="T13" fmla="*/ 163 h 325"/>
              <a:gd name="T14" fmla="*/ 163 w 325"/>
              <a:gd name="T15" fmla="*/ 317 h 325"/>
              <a:gd name="T16" fmla="*/ 317 w 325"/>
              <a:gd name="T17" fmla="*/ 163 h 325"/>
              <a:gd name="T18" fmla="*/ 163 w 325"/>
              <a:gd name="T19" fmla="*/ 8 h 325"/>
            </a:gdLst>
            <a:ahLst/>
            <a:cxnLst/>
            <a:rect l="0" t="0" r="r" b="b"/>
            <a:pathLst>
              <a:path w="325" h="325">
                <a:moveTo>
                  <a:pt x="163" y="325"/>
                </a:moveTo>
                <a:cubicBezTo>
                  <a:pt x="73" y="325"/>
                  <a:pt x="0" y="252"/>
                  <a:pt x="0" y="163"/>
                </a:cubicBezTo>
                <a:cubicBezTo>
                  <a:pt x="0" y="73"/>
                  <a:pt x="73" y="0"/>
                  <a:pt x="163" y="0"/>
                </a:cubicBezTo>
                <a:cubicBezTo>
                  <a:pt x="252" y="0"/>
                  <a:pt x="325" y="73"/>
                  <a:pt x="325" y="163"/>
                </a:cubicBezTo>
                <a:cubicBezTo>
                  <a:pt x="325" y="252"/>
                  <a:pt x="252" y="325"/>
                  <a:pt x="163" y="325"/>
                </a:cubicBezTo>
                <a:close/>
                <a:moveTo>
                  <a:pt x="163" y="8"/>
                </a:moveTo>
                <a:cubicBezTo>
                  <a:pt x="77" y="8"/>
                  <a:pt x="8" y="77"/>
                  <a:pt x="8" y="163"/>
                </a:cubicBezTo>
                <a:cubicBezTo>
                  <a:pt x="8" y="248"/>
                  <a:pt x="77" y="317"/>
                  <a:pt x="163" y="317"/>
                </a:cubicBezTo>
                <a:cubicBezTo>
                  <a:pt x="248" y="317"/>
                  <a:pt x="317" y="248"/>
                  <a:pt x="317" y="163"/>
                </a:cubicBezTo>
                <a:cubicBezTo>
                  <a:pt x="317" y="77"/>
                  <a:pt x="248" y="8"/>
                  <a:pt x="163" y="8"/>
                </a:cubicBezTo>
                <a:close/>
              </a:path>
            </a:pathLst>
          </a:custGeom>
          <a:solidFill>
            <a:schemeClr val="accent2"/>
          </a:solidFill>
          <a:ln cap="sq">
            <a:noFill/>
          </a:ln>
        </p:spPr>
        <p:txBody>
          <a:bodyPr vert="horz" wrap="square" lIns="91440" tIns="45720" rIns="91440" bIns="45720" rtlCol="0" anchor="t"/>
          <a:lstStyle/>
          <a:p>
            <a:pPr algn="l"/>
            <a:endParaRPr kumimoji="1" lang="zh-CN" altLang="en-US"/>
          </a:p>
        </p:txBody>
      </p:sp>
      <p:sp>
        <p:nvSpPr>
          <p:cNvPr id="23" name="标题 1"/>
          <p:cNvSpPr txBox="1"/>
          <p:nvPr/>
        </p:nvSpPr>
        <p:spPr>
          <a:xfrm>
            <a:off x="7307490" y="2030664"/>
            <a:ext cx="436354" cy="395604"/>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2"/>
          </a:solidFill>
          <a:ln cap="sq">
            <a:noFill/>
          </a:ln>
        </p:spPr>
        <p:txBody>
          <a:bodyPr vert="horz" wrap="square" lIns="91440" tIns="45720" rIns="91440" bIns="45720" rtlCol="0" anchor="t"/>
          <a:lstStyle/>
          <a:p>
            <a:pPr algn="l"/>
            <a:endParaRPr kumimoji="1" lang="zh-CN" altLang="en-US"/>
          </a:p>
        </p:txBody>
      </p:sp>
      <p:sp>
        <p:nvSpPr>
          <p:cNvPr id="24" name="标题 1"/>
          <p:cNvSpPr txBox="1"/>
          <p:nvPr/>
        </p:nvSpPr>
        <p:spPr>
          <a:xfrm>
            <a:off x="6565226" y="3863487"/>
            <a:ext cx="4320000" cy="1620000"/>
          </a:xfrm>
          <a:prstGeom prst="rect">
            <a:avLst/>
          </a:prstGeom>
          <a:noFill/>
          <a:ln>
            <a:noFill/>
          </a:ln>
        </p:spPr>
        <p:txBody>
          <a:bodyPr vert="horz" wrap="square" lIns="0" tIns="0" rIns="0" bIns="0" rtlCol="0" anchor="t"/>
          <a:lstStyle/>
          <a:p>
            <a:pPr algn="l"/>
            <a:r>
              <a:rPr kumimoji="1" lang="en-US" altLang="zh-CN" sz="1400" dirty="0">
                <a:ln w="12700">
                  <a:noFill/>
                </a:ln>
                <a:solidFill>
                  <a:srgbClr val="000000">
                    <a:alpha val="100000"/>
                  </a:srgbClr>
                </a:solidFill>
                <a:latin typeface="Poppins"/>
                <a:ea typeface="Poppins"/>
                <a:cs typeface="Poppins"/>
              </a:rPr>
              <a:t>Leverage auditing to also track updates to compliance policies and configurations. What about the compliance landscape changes over time, how does it change, and what are the implications?</a:t>
            </a:r>
            <a:endParaRPr kumimoji="1" lang="zh-CN" altLang="en-US" dirty="0"/>
          </a:p>
        </p:txBody>
      </p:sp>
      <p:cxnSp>
        <p:nvCxnSpPr>
          <p:cNvPr id="25" name="标题 1"/>
          <p:cNvCxnSpPr/>
          <p:nvPr/>
        </p:nvCxnSpPr>
        <p:spPr>
          <a:xfrm>
            <a:off x="6565229" y="3744830"/>
            <a:ext cx="198000" cy="0"/>
          </a:xfrm>
          <a:prstGeom prst="line">
            <a:avLst/>
          </a:prstGeom>
          <a:noFill/>
          <a:ln w="27940" cap="rnd">
            <a:solidFill>
              <a:schemeClr val="accent2"/>
            </a:solidFill>
            <a:miter/>
          </a:ln>
        </p:spPr>
      </p:cxnSp>
      <p:sp>
        <p:nvSpPr>
          <p:cNvPr id="26" name="标题 1"/>
          <p:cNvSpPr txBox="1"/>
          <p:nvPr/>
        </p:nvSpPr>
        <p:spPr>
          <a:xfrm>
            <a:off x="6553043" y="2993887"/>
            <a:ext cx="4320000" cy="653217"/>
          </a:xfrm>
          <a:prstGeom prst="rect">
            <a:avLst/>
          </a:prstGeom>
          <a:noFill/>
          <a:ln>
            <a:noFill/>
          </a:ln>
        </p:spPr>
        <p:txBody>
          <a:bodyPr vert="horz" wrap="square" lIns="0" tIns="0" rIns="0" bIns="0" rtlCol="0" anchor="b"/>
          <a:lstStyle/>
          <a:p>
            <a:pPr algn="l"/>
            <a:r>
              <a:rPr kumimoji="1" lang="en-US" altLang="zh-CN" sz="1600">
                <a:ln w="12700">
                  <a:noFill/>
                </a:ln>
                <a:solidFill>
                  <a:srgbClr val="404040">
                    <a:alpha val="100000"/>
                  </a:srgbClr>
                </a:solidFill>
                <a:latin typeface="poppins-bold"/>
                <a:ea typeface="poppins-bold"/>
                <a:cs typeface="poppins-bold"/>
              </a:rPr>
              <a:t>Version Control Practices</a:t>
            </a:r>
            <a:endParaRPr kumimoji="1" lang="zh-CN" altLang="en-US"/>
          </a:p>
        </p:txBody>
      </p:sp>
      <p:sp>
        <p:nvSpPr>
          <p:cNvPr id="27"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Updating Audit Policies</a:t>
            </a:r>
            <a:endParaRPr kumimoji="1" lang="zh-CN" altLang="en-US"/>
          </a:p>
        </p:txBody>
      </p:sp>
      <p:sp>
        <p:nvSpPr>
          <p:cNvPr id="29"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1693203"/>
            <a:ext cx="12192000" cy="3960000"/>
          </a:xfrm>
          <a:prstGeom prst="rect">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700474" y="1270937"/>
            <a:ext cx="327132" cy="184665"/>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101567" y="1286962"/>
            <a:ext cx="270357" cy="152615"/>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440700" y="1300205"/>
            <a:ext cx="223436" cy="126128"/>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724947" y="1311150"/>
            <a:ext cx="184658" cy="104238"/>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1970064" y="1320195"/>
            <a:ext cx="152610" cy="86147"/>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10074475" y="5808797"/>
            <a:ext cx="327132" cy="184665"/>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10475568" y="5824822"/>
            <a:ext cx="270357" cy="152615"/>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10814701" y="5838065"/>
            <a:ext cx="223436" cy="126128"/>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11098948" y="5849010"/>
            <a:ext cx="184658" cy="104238"/>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1344065" y="5858055"/>
            <a:ext cx="152610" cy="86147"/>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0800000" flipH="1" flipV="1">
            <a:off x="916466" y="2174973"/>
            <a:ext cx="1375056" cy="1213695"/>
          </a:xfrm>
          <a:custGeom>
            <a:avLst/>
            <a:gdLst>
              <a:gd name="connsiteX0" fmla="*/ 526864 w 1833866"/>
              <a:gd name="connsiteY0" fmla="*/ 36427 h 1618665"/>
              <a:gd name="connsiteX1" fmla="*/ 493684 w 1833866"/>
              <a:gd name="connsiteY1" fmla="*/ 43126 h 1618665"/>
              <a:gd name="connsiteX2" fmla="*/ 480154 w 1833866"/>
              <a:gd name="connsiteY2" fmla="*/ 52249 h 1618665"/>
              <a:gd name="connsiteX3" fmla="*/ 465487 w 1833866"/>
              <a:gd name="connsiteY3" fmla="*/ 59406 h 1618665"/>
              <a:gd name="connsiteX4" fmla="*/ 443096 w 1833866"/>
              <a:gd name="connsiteY4" fmla="*/ 84792 h 1618665"/>
              <a:gd name="connsiteX5" fmla="*/ 52704 w 1833866"/>
              <a:gd name="connsiteY5" fmla="*/ 760969 h 1618665"/>
              <a:gd name="connsiteX6" fmla="*/ 41915 w 1833866"/>
              <a:gd name="connsiteY6" fmla="*/ 793054 h 1618665"/>
              <a:gd name="connsiteX7" fmla="*/ 42450 w 1833866"/>
              <a:gd name="connsiteY7" fmla="*/ 817660 h 1618665"/>
              <a:gd name="connsiteX8" fmla="*/ 42466 w 1833866"/>
              <a:gd name="connsiteY8" fmla="*/ 817710 h 1618665"/>
              <a:gd name="connsiteX9" fmla="*/ 41915 w 1833866"/>
              <a:gd name="connsiteY9" fmla="*/ 825613 h 1618665"/>
              <a:gd name="connsiteX10" fmla="*/ 52704 w 1833866"/>
              <a:gd name="connsiteY10" fmla="*/ 857698 h 1618665"/>
              <a:gd name="connsiteX11" fmla="*/ 443095 w 1833866"/>
              <a:gd name="connsiteY11" fmla="*/ 1533875 h 1618665"/>
              <a:gd name="connsiteX12" fmla="*/ 465486 w 1833866"/>
              <a:gd name="connsiteY12" fmla="*/ 1559261 h 1618665"/>
              <a:gd name="connsiteX13" fmla="*/ 480153 w 1833866"/>
              <a:gd name="connsiteY13" fmla="*/ 1566418 h 1618665"/>
              <a:gd name="connsiteX14" fmla="*/ 493683 w 1833866"/>
              <a:gd name="connsiteY14" fmla="*/ 1575541 h 1618665"/>
              <a:gd name="connsiteX15" fmla="*/ 526864 w 1833866"/>
              <a:gd name="connsiteY15" fmla="*/ 1582239 h 1618665"/>
              <a:gd name="connsiteX16" fmla="*/ 1307647 w 1833866"/>
              <a:gd name="connsiteY16" fmla="*/ 1582239 h 1618665"/>
              <a:gd name="connsiteX17" fmla="*/ 1340827 w 1833866"/>
              <a:gd name="connsiteY17" fmla="*/ 1575541 h 1618665"/>
              <a:gd name="connsiteX18" fmla="*/ 1354358 w 1833866"/>
              <a:gd name="connsiteY18" fmla="*/ 1566418 h 1618665"/>
              <a:gd name="connsiteX19" fmla="*/ 1369024 w 1833866"/>
              <a:gd name="connsiteY19" fmla="*/ 1559261 h 1618665"/>
              <a:gd name="connsiteX20" fmla="*/ 1391416 w 1833866"/>
              <a:gd name="connsiteY20" fmla="*/ 1533875 h 1618665"/>
              <a:gd name="connsiteX21" fmla="*/ 1781808 w 1833866"/>
              <a:gd name="connsiteY21" fmla="*/ 857698 h 1618665"/>
              <a:gd name="connsiteX22" fmla="*/ 1792597 w 1833866"/>
              <a:gd name="connsiteY22" fmla="*/ 825613 h 1618665"/>
              <a:gd name="connsiteX23" fmla="*/ 1791462 w 1833866"/>
              <a:gd name="connsiteY23" fmla="*/ 809333 h 1618665"/>
              <a:gd name="connsiteX24" fmla="*/ 1792597 w 1833866"/>
              <a:gd name="connsiteY24" fmla="*/ 793054 h 1618665"/>
              <a:gd name="connsiteX25" fmla="*/ 1781808 w 1833866"/>
              <a:gd name="connsiteY25" fmla="*/ 760969 h 1618665"/>
              <a:gd name="connsiteX26" fmla="*/ 1391416 w 1833866"/>
              <a:gd name="connsiteY26" fmla="*/ 84792 h 1618665"/>
              <a:gd name="connsiteX27" fmla="*/ 1369024 w 1833866"/>
              <a:gd name="connsiteY27" fmla="*/ 59406 h 1618665"/>
              <a:gd name="connsiteX28" fmla="*/ 1354358 w 1833866"/>
              <a:gd name="connsiteY28" fmla="*/ 52249 h 1618665"/>
              <a:gd name="connsiteX29" fmla="*/ 1340828 w 1833866"/>
              <a:gd name="connsiteY29" fmla="*/ 43126 h 1618665"/>
              <a:gd name="connsiteX30" fmla="*/ 1307647 w 1833866"/>
              <a:gd name="connsiteY30" fmla="*/ 36427 h 1618665"/>
              <a:gd name="connsiteX31" fmla="*/ 508481 w 1833866"/>
              <a:gd name="connsiteY31" fmla="*/ 0 h 1618665"/>
              <a:gd name="connsiteX32" fmla="*/ 1326061 w 1833866"/>
              <a:gd name="connsiteY32" fmla="*/ 0 h 1618665"/>
              <a:gd name="connsiteX33" fmla="*/ 1360806 w 1833866"/>
              <a:gd name="connsiteY33" fmla="*/ 7015 h 1618665"/>
              <a:gd name="connsiteX34" fmla="*/ 1374973 w 1833866"/>
              <a:gd name="connsiteY34" fmla="*/ 16567 h 1618665"/>
              <a:gd name="connsiteX35" fmla="*/ 1390331 w 1833866"/>
              <a:gd name="connsiteY35" fmla="*/ 24062 h 1618665"/>
              <a:gd name="connsiteX36" fmla="*/ 1413778 w 1833866"/>
              <a:gd name="connsiteY36" fmla="*/ 50644 h 1618665"/>
              <a:gd name="connsiteX37" fmla="*/ 1822568 w 1833866"/>
              <a:gd name="connsiteY37" fmla="*/ 758690 h 1618665"/>
              <a:gd name="connsiteX38" fmla="*/ 1833866 w 1833866"/>
              <a:gd name="connsiteY38" fmla="*/ 792286 h 1618665"/>
              <a:gd name="connsiteX39" fmla="*/ 1832677 w 1833866"/>
              <a:gd name="connsiteY39" fmla="*/ 809333 h 1618665"/>
              <a:gd name="connsiteX40" fmla="*/ 1833866 w 1833866"/>
              <a:gd name="connsiteY40" fmla="*/ 826380 h 1618665"/>
              <a:gd name="connsiteX41" fmla="*/ 1822568 w 1833866"/>
              <a:gd name="connsiteY41" fmla="*/ 859977 h 1618665"/>
              <a:gd name="connsiteX42" fmla="*/ 1413778 w 1833866"/>
              <a:gd name="connsiteY42" fmla="*/ 1568022 h 1618665"/>
              <a:gd name="connsiteX43" fmla="*/ 1390331 w 1833866"/>
              <a:gd name="connsiteY43" fmla="*/ 1594604 h 1618665"/>
              <a:gd name="connsiteX44" fmla="*/ 1374973 w 1833866"/>
              <a:gd name="connsiteY44" fmla="*/ 1602098 h 1618665"/>
              <a:gd name="connsiteX45" fmla="*/ 1360805 w 1833866"/>
              <a:gd name="connsiteY45" fmla="*/ 1611651 h 1618665"/>
              <a:gd name="connsiteX46" fmla="*/ 1326061 w 1833866"/>
              <a:gd name="connsiteY46" fmla="*/ 1618665 h 1618665"/>
              <a:gd name="connsiteX47" fmla="*/ 508481 w 1833866"/>
              <a:gd name="connsiteY47" fmla="*/ 1618665 h 1618665"/>
              <a:gd name="connsiteX48" fmla="*/ 473736 w 1833866"/>
              <a:gd name="connsiteY48" fmla="*/ 1611651 h 1618665"/>
              <a:gd name="connsiteX49" fmla="*/ 459568 w 1833866"/>
              <a:gd name="connsiteY49" fmla="*/ 1602098 h 1618665"/>
              <a:gd name="connsiteX50" fmla="*/ 444210 w 1833866"/>
              <a:gd name="connsiteY50" fmla="*/ 1594604 h 1618665"/>
              <a:gd name="connsiteX51" fmla="*/ 420764 w 1833866"/>
              <a:gd name="connsiteY51" fmla="*/ 1568022 h 1618665"/>
              <a:gd name="connsiteX52" fmla="*/ 11974 w 1833866"/>
              <a:gd name="connsiteY52" fmla="*/ 859977 h 1618665"/>
              <a:gd name="connsiteX53" fmla="*/ 676 w 1833866"/>
              <a:gd name="connsiteY53" fmla="*/ 826380 h 1618665"/>
              <a:gd name="connsiteX54" fmla="*/ 1253 w 1833866"/>
              <a:gd name="connsiteY54" fmla="*/ 818104 h 1618665"/>
              <a:gd name="connsiteX55" fmla="*/ 1237 w 1833866"/>
              <a:gd name="connsiteY55" fmla="*/ 818052 h 1618665"/>
              <a:gd name="connsiteX56" fmla="*/ 676 w 1833866"/>
              <a:gd name="connsiteY56" fmla="*/ 792286 h 1618665"/>
              <a:gd name="connsiteX57" fmla="*/ 11974 w 1833866"/>
              <a:gd name="connsiteY57" fmla="*/ 758690 h 1618665"/>
              <a:gd name="connsiteX58" fmla="*/ 420764 w 1833866"/>
              <a:gd name="connsiteY58" fmla="*/ 50644 h 1618665"/>
              <a:gd name="connsiteX59" fmla="*/ 444210 w 1833866"/>
              <a:gd name="connsiteY59" fmla="*/ 24062 h 1618665"/>
              <a:gd name="connsiteX60" fmla="*/ 459569 w 1833866"/>
              <a:gd name="connsiteY60" fmla="*/ 16567 h 1618665"/>
              <a:gd name="connsiteX61" fmla="*/ 473737 w 1833866"/>
              <a:gd name="connsiteY61" fmla="*/ 7015 h 1618665"/>
              <a:gd name="connsiteX62" fmla="*/ 508481 w 1833866"/>
              <a:gd name="connsiteY62" fmla="*/ 0 h 1618665"/>
            </a:gdLst>
            <a:ahLst/>
            <a:cxnLst/>
            <a:rect l="l" t="t" r="r" b="b"/>
            <a:pathLst>
              <a:path w="1833866" h="1618665">
                <a:moveTo>
                  <a:pt x="526864" y="36427"/>
                </a:moveTo>
                <a:cubicBezTo>
                  <a:pt x="515094" y="36427"/>
                  <a:pt x="503881" y="38813"/>
                  <a:pt x="493684" y="43126"/>
                </a:cubicBezTo>
                <a:lnTo>
                  <a:pt x="480154" y="52249"/>
                </a:lnTo>
                <a:lnTo>
                  <a:pt x="465487" y="59406"/>
                </a:lnTo>
                <a:cubicBezTo>
                  <a:pt x="456652" y="66081"/>
                  <a:pt x="448980" y="74599"/>
                  <a:pt x="443096" y="84792"/>
                </a:cubicBezTo>
                <a:lnTo>
                  <a:pt x="52704" y="760969"/>
                </a:lnTo>
                <a:cubicBezTo>
                  <a:pt x="46819" y="771162"/>
                  <a:pt x="43278" y="782065"/>
                  <a:pt x="41915" y="793054"/>
                </a:cubicBezTo>
                <a:cubicBezTo>
                  <a:pt x="40892" y="801296"/>
                  <a:pt x="41094" y="809586"/>
                  <a:pt x="42450" y="817660"/>
                </a:cubicBezTo>
                <a:lnTo>
                  <a:pt x="42466" y="817710"/>
                </a:lnTo>
                <a:lnTo>
                  <a:pt x="41915" y="825613"/>
                </a:lnTo>
                <a:cubicBezTo>
                  <a:pt x="43278" y="836602"/>
                  <a:pt x="46819" y="847505"/>
                  <a:pt x="52704" y="857698"/>
                </a:cubicBezTo>
                <a:lnTo>
                  <a:pt x="443095" y="1533875"/>
                </a:lnTo>
                <a:cubicBezTo>
                  <a:pt x="448980" y="1544068"/>
                  <a:pt x="456652" y="1552586"/>
                  <a:pt x="465486" y="1559261"/>
                </a:cubicBezTo>
                <a:lnTo>
                  <a:pt x="480153" y="1566418"/>
                </a:lnTo>
                <a:lnTo>
                  <a:pt x="493683" y="1575541"/>
                </a:lnTo>
                <a:cubicBezTo>
                  <a:pt x="503881" y="1579854"/>
                  <a:pt x="515094" y="1582239"/>
                  <a:pt x="526864" y="1582239"/>
                </a:cubicBezTo>
                <a:lnTo>
                  <a:pt x="1307647" y="1582239"/>
                </a:lnTo>
                <a:cubicBezTo>
                  <a:pt x="1319416" y="1582239"/>
                  <a:pt x="1330630" y="1579854"/>
                  <a:pt x="1340827" y="1575541"/>
                </a:cubicBezTo>
                <a:lnTo>
                  <a:pt x="1354358" y="1566418"/>
                </a:lnTo>
                <a:lnTo>
                  <a:pt x="1369024" y="1559261"/>
                </a:lnTo>
                <a:cubicBezTo>
                  <a:pt x="1377859" y="1552586"/>
                  <a:pt x="1385530" y="1544068"/>
                  <a:pt x="1391416" y="1533875"/>
                </a:cubicBezTo>
                <a:lnTo>
                  <a:pt x="1781808" y="857698"/>
                </a:lnTo>
                <a:cubicBezTo>
                  <a:pt x="1787693" y="847505"/>
                  <a:pt x="1791234" y="836602"/>
                  <a:pt x="1792597" y="825613"/>
                </a:cubicBezTo>
                <a:lnTo>
                  <a:pt x="1791462" y="809333"/>
                </a:lnTo>
                <a:lnTo>
                  <a:pt x="1792597" y="793054"/>
                </a:lnTo>
                <a:cubicBezTo>
                  <a:pt x="1791234" y="782065"/>
                  <a:pt x="1787693" y="771162"/>
                  <a:pt x="1781808" y="760969"/>
                </a:cubicBezTo>
                <a:lnTo>
                  <a:pt x="1391416" y="84792"/>
                </a:lnTo>
                <a:cubicBezTo>
                  <a:pt x="1385531" y="74599"/>
                  <a:pt x="1377859" y="66081"/>
                  <a:pt x="1369024" y="59406"/>
                </a:cubicBezTo>
                <a:lnTo>
                  <a:pt x="1354358" y="52249"/>
                </a:lnTo>
                <a:lnTo>
                  <a:pt x="1340828" y="43126"/>
                </a:lnTo>
                <a:cubicBezTo>
                  <a:pt x="1330630" y="38813"/>
                  <a:pt x="1319417" y="36427"/>
                  <a:pt x="1307647" y="36427"/>
                </a:cubicBezTo>
                <a:close/>
                <a:moveTo>
                  <a:pt x="508481" y="0"/>
                </a:moveTo>
                <a:lnTo>
                  <a:pt x="1326061" y="0"/>
                </a:lnTo>
                <a:cubicBezTo>
                  <a:pt x="1338386" y="0"/>
                  <a:pt x="1350127" y="2498"/>
                  <a:pt x="1360806" y="7015"/>
                </a:cubicBezTo>
                <a:lnTo>
                  <a:pt x="1374973" y="16567"/>
                </a:lnTo>
                <a:lnTo>
                  <a:pt x="1390331" y="24062"/>
                </a:lnTo>
                <a:cubicBezTo>
                  <a:pt x="1399582" y="31052"/>
                  <a:pt x="1407616" y="39971"/>
                  <a:pt x="1413778" y="50644"/>
                </a:cubicBezTo>
                <a:lnTo>
                  <a:pt x="1822568" y="758690"/>
                </a:lnTo>
                <a:cubicBezTo>
                  <a:pt x="1828731" y="769363"/>
                  <a:pt x="1832438" y="780779"/>
                  <a:pt x="1833866" y="792286"/>
                </a:cubicBezTo>
                <a:lnTo>
                  <a:pt x="1832677" y="809333"/>
                </a:lnTo>
                <a:lnTo>
                  <a:pt x="1833866" y="826380"/>
                </a:lnTo>
                <a:cubicBezTo>
                  <a:pt x="1832438" y="837886"/>
                  <a:pt x="1828731" y="849303"/>
                  <a:pt x="1822568" y="859977"/>
                </a:cubicBezTo>
                <a:lnTo>
                  <a:pt x="1413778" y="1568022"/>
                </a:lnTo>
                <a:cubicBezTo>
                  <a:pt x="1407615" y="1578695"/>
                  <a:pt x="1399582" y="1587614"/>
                  <a:pt x="1390331" y="1594604"/>
                </a:cubicBezTo>
                <a:lnTo>
                  <a:pt x="1374973" y="1602098"/>
                </a:lnTo>
                <a:lnTo>
                  <a:pt x="1360805" y="1611651"/>
                </a:lnTo>
                <a:cubicBezTo>
                  <a:pt x="1350127" y="1616167"/>
                  <a:pt x="1338385" y="1618665"/>
                  <a:pt x="1326061" y="1618665"/>
                </a:cubicBezTo>
                <a:lnTo>
                  <a:pt x="508481" y="1618665"/>
                </a:lnTo>
                <a:cubicBezTo>
                  <a:pt x="496156" y="1618665"/>
                  <a:pt x="484415" y="1616167"/>
                  <a:pt x="473736" y="1611651"/>
                </a:cubicBezTo>
                <a:lnTo>
                  <a:pt x="459568" y="1602098"/>
                </a:lnTo>
                <a:lnTo>
                  <a:pt x="444210" y="1594604"/>
                </a:lnTo>
                <a:cubicBezTo>
                  <a:pt x="434959" y="1587614"/>
                  <a:pt x="426926" y="1578695"/>
                  <a:pt x="420764" y="1568022"/>
                </a:cubicBezTo>
                <a:lnTo>
                  <a:pt x="11974" y="859977"/>
                </a:lnTo>
                <a:cubicBezTo>
                  <a:pt x="5811" y="849303"/>
                  <a:pt x="2104" y="837886"/>
                  <a:pt x="676" y="826380"/>
                </a:cubicBezTo>
                <a:lnTo>
                  <a:pt x="1253" y="818104"/>
                </a:lnTo>
                <a:lnTo>
                  <a:pt x="1237" y="818052"/>
                </a:lnTo>
                <a:cubicBezTo>
                  <a:pt x="-183" y="809597"/>
                  <a:pt x="-395" y="800916"/>
                  <a:pt x="676" y="792286"/>
                </a:cubicBezTo>
                <a:cubicBezTo>
                  <a:pt x="2104" y="780779"/>
                  <a:pt x="5811" y="769363"/>
                  <a:pt x="11974" y="758690"/>
                </a:cubicBezTo>
                <a:lnTo>
                  <a:pt x="420764" y="50644"/>
                </a:lnTo>
                <a:cubicBezTo>
                  <a:pt x="426926" y="39971"/>
                  <a:pt x="434959" y="31052"/>
                  <a:pt x="444210" y="24062"/>
                </a:cubicBezTo>
                <a:lnTo>
                  <a:pt x="459569" y="16567"/>
                </a:lnTo>
                <a:lnTo>
                  <a:pt x="473737" y="7015"/>
                </a:lnTo>
                <a:cubicBezTo>
                  <a:pt x="484415" y="2498"/>
                  <a:pt x="496156" y="0"/>
                  <a:pt x="508481" y="0"/>
                </a:cubicBezTo>
                <a:close/>
              </a:path>
            </a:pathLst>
          </a:custGeom>
          <a:gradFill>
            <a:gsLst>
              <a:gs pos="39000">
                <a:schemeClr val="accent1">
                  <a:lumMod val="20000"/>
                  <a:lumOff val="80000"/>
                </a:schemeClr>
              </a:gs>
              <a:gs pos="100000">
                <a:schemeClr val="accent1">
                  <a:lumMod val="60000"/>
                  <a:lumOff val="40000"/>
                </a:schemeClr>
              </a:gs>
            </a:gsLst>
            <a:path path="circle">
              <a:fillToRect l="100000" t="100000"/>
            </a:path>
            <a:tileRect r="-100000" b="-100000"/>
          </a:gradFill>
          <a:ln w="38100" cap="sq">
            <a:noFill/>
            <a:miter/>
          </a:ln>
          <a:effectLst>
            <a:outerShdw blurRad="381000" dist="203200" dir="5400000" sx="90000" sy="90000" algn="t" rotWithShape="0">
              <a:schemeClr val="accent4">
                <a:alpha val="20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1382491" y="2528857"/>
            <a:ext cx="443006" cy="505929"/>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867591" y="3574192"/>
            <a:ext cx="4794112" cy="616987"/>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Compliance Considerations</a:t>
            </a:r>
            <a:endParaRPr kumimoji="1" lang="zh-CN" altLang="en-US"/>
          </a:p>
        </p:txBody>
      </p:sp>
      <p:sp>
        <p:nvSpPr>
          <p:cNvPr id="17" name="标题 1"/>
          <p:cNvSpPr txBox="1"/>
          <p:nvPr/>
        </p:nvSpPr>
        <p:spPr>
          <a:xfrm>
            <a:off x="867591" y="4267974"/>
            <a:ext cx="4794112" cy="944939"/>
          </a:xfrm>
          <a:prstGeom prst="rect">
            <a:avLst/>
          </a:prstGeom>
          <a:noFill/>
          <a:ln>
            <a:noFill/>
          </a:ln>
        </p:spPr>
        <p:txBody>
          <a:bodyPr vert="horz" wrap="square" lIns="0" tIns="0" rIns="0" bIns="0" rtlCol="0" anchor="t"/>
          <a:lstStyle/>
          <a:p>
            <a:pPr algn="l"/>
            <a:r>
              <a:rPr kumimoji="1" lang="en-US" altLang="zh-CN" sz="1080" dirty="0">
                <a:ln w="12700">
                  <a:noFill/>
                </a:ln>
                <a:solidFill>
                  <a:srgbClr val="FFFFFF">
                    <a:alpha val="100000"/>
                  </a:srgbClr>
                </a:solidFill>
                <a:latin typeface="Poppins"/>
                <a:ea typeface="Poppins"/>
                <a:cs typeface="Poppins"/>
              </a:rPr>
              <a:t>Like other types of data, understanding the legal and regulatory considerations related to the management and deletion of audit logs can be critical.</a:t>
            </a:r>
            <a:endParaRPr kumimoji="1" lang="zh-CN" altLang="en-US" dirty="0"/>
          </a:p>
        </p:txBody>
      </p:sp>
      <p:sp>
        <p:nvSpPr>
          <p:cNvPr id="18" name="标题 1"/>
          <p:cNvSpPr txBox="1"/>
          <p:nvPr/>
        </p:nvSpPr>
        <p:spPr>
          <a:xfrm>
            <a:off x="6517597" y="2174974"/>
            <a:ext cx="1375056" cy="1213695"/>
          </a:xfrm>
          <a:custGeom>
            <a:avLst/>
            <a:gdLst>
              <a:gd name="connsiteX0" fmla="*/ 419392 w 1512562"/>
              <a:gd name="connsiteY0" fmla="*/ 0 h 1335065"/>
              <a:gd name="connsiteX1" fmla="*/ 1093728 w 1512562"/>
              <a:gd name="connsiteY1" fmla="*/ 0 h 1335065"/>
              <a:gd name="connsiteX2" fmla="*/ 1122385 w 1512562"/>
              <a:gd name="connsiteY2" fmla="*/ 5786 h 1335065"/>
              <a:gd name="connsiteX3" fmla="*/ 1134070 w 1512562"/>
              <a:gd name="connsiteY3" fmla="*/ 13664 h 1335065"/>
              <a:gd name="connsiteX4" fmla="*/ 1146737 w 1512562"/>
              <a:gd name="connsiteY4" fmla="*/ 19846 h 1335065"/>
              <a:gd name="connsiteX5" fmla="*/ 1166076 w 1512562"/>
              <a:gd name="connsiteY5" fmla="*/ 41771 h 1335065"/>
              <a:gd name="connsiteX6" fmla="*/ 1503244 w 1512562"/>
              <a:gd name="connsiteY6" fmla="*/ 625763 h 1335065"/>
              <a:gd name="connsiteX7" fmla="*/ 1512562 w 1512562"/>
              <a:gd name="connsiteY7" fmla="*/ 653473 h 1335065"/>
              <a:gd name="connsiteX8" fmla="*/ 1511582 w 1512562"/>
              <a:gd name="connsiteY8" fmla="*/ 667533 h 1335065"/>
              <a:gd name="connsiteX9" fmla="*/ 1512562 w 1512562"/>
              <a:gd name="connsiteY9" fmla="*/ 681593 h 1335065"/>
              <a:gd name="connsiteX10" fmla="*/ 1503244 w 1512562"/>
              <a:gd name="connsiteY10" fmla="*/ 709304 h 1335065"/>
              <a:gd name="connsiteX11" fmla="*/ 1166076 w 1512562"/>
              <a:gd name="connsiteY11" fmla="*/ 1293295 h 1335065"/>
              <a:gd name="connsiteX12" fmla="*/ 1146737 w 1512562"/>
              <a:gd name="connsiteY12" fmla="*/ 1315220 h 1335065"/>
              <a:gd name="connsiteX13" fmla="*/ 1134070 w 1512562"/>
              <a:gd name="connsiteY13" fmla="*/ 1321401 h 1335065"/>
              <a:gd name="connsiteX14" fmla="*/ 1122384 w 1512562"/>
              <a:gd name="connsiteY14" fmla="*/ 1329280 h 1335065"/>
              <a:gd name="connsiteX15" fmla="*/ 1093728 w 1512562"/>
              <a:gd name="connsiteY15" fmla="*/ 1335065 h 1335065"/>
              <a:gd name="connsiteX16" fmla="*/ 419392 w 1512562"/>
              <a:gd name="connsiteY16" fmla="*/ 1335065 h 1335065"/>
              <a:gd name="connsiteX17" fmla="*/ 390735 w 1512562"/>
              <a:gd name="connsiteY17" fmla="*/ 1329280 h 1335065"/>
              <a:gd name="connsiteX18" fmla="*/ 379049 w 1512562"/>
              <a:gd name="connsiteY18" fmla="*/ 1321401 h 1335065"/>
              <a:gd name="connsiteX19" fmla="*/ 366382 w 1512562"/>
              <a:gd name="connsiteY19" fmla="*/ 1315220 h 1335065"/>
              <a:gd name="connsiteX20" fmla="*/ 347044 w 1512562"/>
              <a:gd name="connsiteY20" fmla="*/ 1293295 h 1335065"/>
              <a:gd name="connsiteX21" fmla="*/ 9876 w 1512562"/>
              <a:gd name="connsiteY21" fmla="*/ 709304 h 1335065"/>
              <a:gd name="connsiteX22" fmla="*/ 557 w 1512562"/>
              <a:gd name="connsiteY22" fmla="*/ 681593 h 1335065"/>
              <a:gd name="connsiteX23" fmla="*/ 1033 w 1512562"/>
              <a:gd name="connsiteY23" fmla="*/ 674767 h 1335065"/>
              <a:gd name="connsiteX24" fmla="*/ 1020 w 1512562"/>
              <a:gd name="connsiteY24" fmla="*/ 674724 h 1335065"/>
              <a:gd name="connsiteX25" fmla="*/ 557 w 1512562"/>
              <a:gd name="connsiteY25" fmla="*/ 653473 h 1335065"/>
              <a:gd name="connsiteX26" fmla="*/ 9876 w 1512562"/>
              <a:gd name="connsiteY26" fmla="*/ 625763 h 1335065"/>
              <a:gd name="connsiteX27" fmla="*/ 347044 w 1512562"/>
              <a:gd name="connsiteY27" fmla="*/ 41771 h 1335065"/>
              <a:gd name="connsiteX28" fmla="*/ 366382 w 1512562"/>
              <a:gd name="connsiteY28" fmla="*/ 19846 h 1335065"/>
              <a:gd name="connsiteX29" fmla="*/ 379050 w 1512562"/>
              <a:gd name="connsiteY29" fmla="*/ 13664 h 1335065"/>
              <a:gd name="connsiteX30" fmla="*/ 390736 w 1512562"/>
              <a:gd name="connsiteY30" fmla="*/ 5786 h 1335065"/>
              <a:gd name="connsiteX31" fmla="*/ 419392 w 1512562"/>
              <a:gd name="connsiteY31" fmla="*/ 0 h 1335065"/>
            </a:gdLst>
            <a:ahLst/>
            <a:cxnLst/>
            <a:rect l="l" t="t" r="r" b="b"/>
            <a:pathLst>
              <a:path w="1512562" h="1335065">
                <a:moveTo>
                  <a:pt x="419392" y="0"/>
                </a:moveTo>
                <a:lnTo>
                  <a:pt x="1093728" y="0"/>
                </a:lnTo>
                <a:cubicBezTo>
                  <a:pt x="1103893" y="0"/>
                  <a:pt x="1113577" y="2060"/>
                  <a:pt x="1122385" y="5786"/>
                </a:cubicBezTo>
                <a:lnTo>
                  <a:pt x="1134070" y="13664"/>
                </a:lnTo>
                <a:lnTo>
                  <a:pt x="1146737" y="19846"/>
                </a:lnTo>
                <a:cubicBezTo>
                  <a:pt x="1154367" y="25611"/>
                  <a:pt x="1160994" y="32968"/>
                  <a:pt x="1166076" y="41771"/>
                </a:cubicBezTo>
                <a:lnTo>
                  <a:pt x="1503244" y="625763"/>
                </a:lnTo>
                <a:cubicBezTo>
                  <a:pt x="1508327" y="634566"/>
                  <a:pt x="1511384" y="643982"/>
                  <a:pt x="1512562" y="653473"/>
                </a:cubicBezTo>
                <a:lnTo>
                  <a:pt x="1511582" y="667533"/>
                </a:lnTo>
                <a:lnTo>
                  <a:pt x="1512562" y="681593"/>
                </a:lnTo>
                <a:cubicBezTo>
                  <a:pt x="1511384" y="691083"/>
                  <a:pt x="1508327" y="700500"/>
                  <a:pt x="1503244" y="709304"/>
                </a:cubicBezTo>
                <a:lnTo>
                  <a:pt x="1166076" y="1293295"/>
                </a:lnTo>
                <a:cubicBezTo>
                  <a:pt x="1160993" y="1302098"/>
                  <a:pt x="1154367" y="1309455"/>
                  <a:pt x="1146737" y="1315220"/>
                </a:cubicBezTo>
                <a:lnTo>
                  <a:pt x="1134070" y="1321401"/>
                </a:lnTo>
                <a:lnTo>
                  <a:pt x="1122384" y="1329280"/>
                </a:lnTo>
                <a:cubicBezTo>
                  <a:pt x="1113577" y="1333005"/>
                  <a:pt x="1103892" y="1335065"/>
                  <a:pt x="1093728" y="1335065"/>
                </a:cubicBezTo>
                <a:lnTo>
                  <a:pt x="419392" y="1335065"/>
                </a:lnTo>
                <a:cubicBezTo>
                  <a:pt x="409227" y="1335065"/>
                  <a:pt x="399543" y="1333005"/>
                  <a:pt x="390735" y="1329280"/>
                </a:cubicBezTo>
                <a:lnTo>
                  <a:pt x="379049" y="1321401"/>
                </a:lnTo>
                <a:lnTo>
                  <a:pt x="366382" y="1315220"/>
                </a:lnTo>
                <a:cubicBezTo>
                  <a:pt x="358752" y="1309455"/>
                  <a:pt x="352126" y="1302098"/>
                  <a:pt x="347044" y="1293295"/>
                </a:cubicBezTo>
                <a:lnTo>
                  <a:pt x="9876" y="709304"/>
                </a:lnTo>
                <a:cubicBezTo>
                  <a:pt x="4793" y="700500"/>
                  <a:pt x="1735" y="691083"/>
                  <a:pt x="557" y="681593"/>
                </a:cubicBezTo>
                <a:lnTo>
                  <a:pt x="1033" y="674767"/>
                </a:lnTo>
                <a:lnTo>
                  <a:pt x="1020" y="674724"/>
                </a:lnTo>
                <a:cubicBezTo>
                  <a:pt x="-151" y="667751"/>
                  <a:pt x="-326" y="660591"/>
                  <a:pt x="557" y="653473"/>
                </a:cubicBezTo>
                <a:cubicBezTo>
                  <a:pt x="1735" y="643982"/>
                  <a:pt x="4793" y="634566"/>
                  <a:pt x="9876" y="625763"/>
                </a:cubicBezTo>
                <a:lnTo>
                  <a:pt x="347044" y="41771"/>
                </a:lnTo>
                <a:cubicBezTo>
                  <a:pt x="352126" y="32968"/>
                  <a:pt x="358752" y="25611"/>
                  <a:pt x="366382" y="19846"/>
                </a:cubicBezTo>
                <a:lnTo>
                  <a:pt x="379050" y="13664"/>
                </a:lnTo>
                <a:lnTo>
                  <a:pt x="390736" y="5786"/>
                </a:lnTo>
                <a:cubicBezTo>
                  <a:pt x="399543" y="2060"/>
                  <a:pt x="409227" y="0"/>
                  <a:pt x="419392" y="0"/>
                </a:cubicBezTo>
                <a:close/>
              </a:path>
            </a:pathLst>
          </a:custGeom>
          <a:gradFill>
            <a:gsLst>
              <a:gs pos="39000">
                <a:schemeClr val="bg1"/>
              </a:gs>
              <a:gs pos="100000">
                <a:schemeClr val="accent1">
                  <a:lumMod val="40000"/>
                  <a:lumOff val="60000"/>
                </a:schemeClr>
              </a:gs>
            </a:gsLst>
            <a:path path="circle">
              <a:fillToRect r="100000" b="100000"/>
            </a:path>
            <a:tileRect l="-100000" t="-100000"/>
          </a:gradFill>
          <a:ln w="38100" cap="sq">
            <a:noFill/>
            <a:miter/>
          </a:ln>
          <a:effectLst>
            <a:outerShdw blurRad="381000" dist="203200" dir="5400000" sx="90000" sy="90000" algn="t" rotWithShape="0">
              <a:schemeClr val="accent1">
                <a:alpha val="50000"/>
              </a:scheme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a:off x="6952160" y="2552480"/>
            <a:ext cx="505929" cy="458683"/>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6517596" y="3574192"/>
            <a:ext cx="4794112" cy="616987"/>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Steps to Archive Logs</a:t>
            </a:r>
            <a:endParaRPr kumimoji="1" lang="zh-CN" altLang="en-US"/>
          </a:p>
        </p:txBody>
      </p:sp>
      <p:sp>
        <p:nvSpPr>
          <p:cNvPr id="21" name="标题 1"/>
          <p:cNvSpPr txBox="1"/>
          <p:nvPr/>
        </p:nvSpPr>
        <p:spPr>
          <a:xfrm>
            <a:off x="6517597" y="4267974"/>
            <a:ext cx="4794112" cy="944939"/>
          </a:xfrm>
          <a:prstGeom prst="rect">
            <a:avLst/>
          </a:prstGeom>
          <a:noFill/>
          <a:ln>
            <a:noFill/>
          </a:ln>
        </p:spPr>
        <p:txBody>
          <a:bodyPr vert="horz" wrap="square" lIns="0" tIns="0" rIns="0" bIns="0" rtlCol="0" anchor="t"/>
          <a:lstStyle/>
          <a:p>
            <a:pPr algn="l"/>
            <a:r>
              <a:rPr kumimoji="1" lang="en-US" altLang="zh-CN" sz="1080" dirty="0">
                <a:ln w="12700">
                  <a:noFill/>
                </a:ln>
                <a:solidFill>
                  <a:srgbClr val="FFFFFF">
                    <a:alpha val="100000"/>
                  </a:srgbClr>
                </a:solidFill>
                <a:latin typeface="Poppins"/>
                <a:ea typeface="Poppins"/>
                <a:cs typeface="Poppins"/>
              </a:rPr>
              <a:t>Retention policies can be created specifically for audit data and audit logs.</a:t>
            </a:r>
            <a:endParaRPr kumimoji="1" lang="zh-CN" altLang="en-US" dirty="0"/>
          </a:p>
        </p:txBody>
      </p:sp>
      <p:sp>
        <p:nvSpPr>
          <p:cNvPr id="22"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Deleting Audit Logs</a:t>
            </a:r>
            <a:endParaRPr kumimoji="1" lang="zh-CN" altLang="en-US"/>
          </a:p>
        </p:txBody>
      </p:sp>
      <p:sp>
        <p:nvSpPr>
          <p:cNvPr id="24"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dirty="0">
                <a:ln w="12700">
                  <a:noFill/>
                </a:ln>
                <a:solidFill>
                  <a:srgbClr val="FFFFFF">
                    <a:alpha val="100000"/>
                  </a:srgbClr>
                </a:solidFill>
                <a:latin typeface="poppins-bold"/>
                <a:ea typeface="poppins-bold"/>
                <a:cs typeface="poppins-bold"/>
              </a:rPr>
              <a:t>Advanced vs. Standard Audits in Purview</a:t>
            </a:r>
            <a:endParaRPr kumimoji="1" lang="zh-CN" altLang="en-US" dirty="0"/>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dirty="0">
                <a:ln w="12700">
                  <a:noFill/>
                </a:ln>
                <a:solidFill>
                  <a:srgbClr val="94ACFA">
                    <a:alpha val="100000"/>
                  </a:srgbClr>
                </a:solidFill>
                <a:latin typeface="poppins-bold"/>
                <a:ea typeface="poppins-bold"/>
                <a:cs typeface="poppins-bold"/>
              </a:rPr>
              <a:t> 04</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163824" y="1616239"/>
            <a:ext cx="9851652" cy="1730834"/>
          </a:xfrm>
          <a:prstGeom prst="roundRect">
            <a:avLst>
              <a:gd name="adj" fmla="val 3785"/>
            </a:avLst>
          </a:prstGeom>
          <a:solidFill>
            <a:schemeClr val="bg1">
              <a:lumMod val="95000"/>
            </a:schemeClr>
          </a:solidFill>
          <a:ln w="12700" cap="sq">
            <a:noFill/>
            <a:miter/>
          </a:ln>
          <a:effectLst/>
        </p:spPr>
        <p:txBody>
          <a:bodyPr vert="horz" wrap="square" lIns="45720" tIns="22860" rIns="45720" bIns="22860" rtlCol="0" anchor="ctr"/>
          <a:lstStyle/>
          <a:p>
            <a:pPr algn="ctr"/>
            <a:endParaRPr kumimoji="1" lang="zh-CN" altLang="en-US"/>
          </a:p>
        </p:txBody>
      </p:sp>
      <p:sp>
        <p:nvSpPr>
          <p:cNvPr id="4" name="标题 1"/>
          <p:cNvSpPr txBox="1"/>
          <p:nvPr/>
        </p:nvSpPr>
        <p:spPr>
          <a:xfrm>
            <a:off x="1163824" y="1581892"/>
            <a:ext cx="2132400" cy="1800000"/>
          </a:xfrm>
          <a:prstGeom prst="roundRect">
            <a:avLst>
              <a:gd name="adj" fmla="val 3785"/>
            </a:avLst>
          </a:prstGeom>
          <a:gradFill>
            <a:gsLst>
              <a:gs pos="0">
                <a:schemeClr val="accent1"/>
              </a:gs>
              <a:gs pos="100000">
                <a:schemeClr val="accent1">
                  <a:lumMod val="60000"/>
                  <a:lumOff val="40000"/>
                </a:schemeClr>
              </a:gs>
            </a:gsLst>
            <a:lin ang="16200000" scaled="0"/>
          </a:gradFill>
          <a:ln w="12700" cap="sq">
            <a:solidFill>
              <a:schemeClr val="accent1"/>
            </a:solidFill>
            <a:miter/>
          </a:ln>
          <a:effectLst>
            <a:outerShdw blurRad="88900" dist="76200" algn="l" rotWithShape="0">
              <a:schemeClr val="accent3">
                <a:lumMod val="50000"/>
                <a:alpha val="14000"/>
              </a:schemeClr>
            </a:outerShdw>
          </a:effectLst>
        </p:spPr>
        <p:txBody>
          <a:bodyPr vert="horz" wrap="square" lIns="45720" tIns="22860" rIns="45720" bIns="22860" rtlCol="0" anchor="ctr"/>
          <a:lstStyle/>
          <a:p>
            <a:pPr algn="ctr"/>
            <a:endParaRPr kumimoji="1" lang="zh-CN" altLang="en-US"/>
          </a:p>
        </p:txBody>
      </p:sp>
      <p:sp>
        <p:nvSpPr>
          <p:cNvPr id="5" name="标题 1"/>
          <p:cNvSpPr txBox="1"/>
          <p:nvPr/>
        </p:nvSpPr>
        <p:spPr>
          <a:xfrm>
            <a:off x="1870024" y="1787721"/>
            <a:ext cx="720000" cy="72000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gradFill>
            <a:gsLst>
              <a:gs pos="0">
                <a:schemeClr val="bg1">
                  <a:alpha val="0"/>
                </a:schemeClr>
              </a:gs>
              <a:gs pos="100000">
                <a:schemeClr val="bg1"/>
              </a:gs>
            </a:gsLst>
            <a:lin ang="16200000" scaled="0"/>
          </a:gradFill>
          <a:ln w="9525" cap="flat">
            <a:noFill/>
            <a:miter/>
          </a:ln>
          <a:effectLst/>
        </p:spPr>
        <p:txBody>
          <a:bodyPr vert="horz" wrap="square" lIns="91440" tIns="45720" rIns="91440" bIns="45720" rtlCol="0" anchor="ctr"/>
          <a:lstStyle/>
          <a:p>
            <a:pPr algn="l"/>
            <a:endParaRPr kumimoji="1" lang="zh-CN" altLang="en-US"/>
          </a:p>
        </p:txBody>
      </p:sp>
      <p:sp>
        <p:nvSpPr>
          <p:cNvPr id="6" name="标题 1"/>
          <p:cNvSpPr txBox="1"/>
          <p:nvPr/>
        </p:nvSpPr>
        <p:spPr>
          <a:xfrm>
            <a:off x="1286727" y="2500130"/>
            <a:ext cx="1886593" cy="778875"/>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Standard Audit Framework</a:t>
            </a:r>
            <a:endParaRPr kumimoji="1" lang="zh-CN" altLang="en-US"/>
          </a:p>
        </p:txBody>
      </p:sp>
      <p:sp>
        <p:nvSpPr>
          <p:cNvPr id="7" name="标题 1"/>
          <p:cNvSpPr txBox="1"/>
          <p:nvPr/>
        </p:nvSpPr>
        <p:spPr>
          <a:xfrm>
            <a:off x="3619920" y="1709422"/>
            <a:ext cx="7039234" cy="1544469"/>
          </a:xfrm>
          <a:prstGeom prst="rect">
            <a:avLst/>
          </a:prstGeom>
          <a:noFill/>
          <a:ln>
            <a:noFill/>
          </a:ln>
        </p:spPr>
        <p:txBody>
          <a:bodyPr vert="horz" wrap="square" lIns="0" tIns="0" rIns="0" bIns="0" rtlCol="0" anchor="ctr"/>
          <a:lstStyle/>
          <a:p>
            <a:pPr algn="l"/>
            <a:r>
              <a:rPr kumimoji="1" lang="en-US" altLang="zh-CN" sz="1400">
                <a:ln w="12700">
                  <a:noFill/>
                </a:ln>
                <a:solidFill>
                  <a:srgbClr val="404040">
                    <a:alpha val="100000"/>
                  </a:srgbClr>
                </a:solidFill>
                <a:latin typeface="Poppins"/>
                <a:ea typeface="Poppins"/>
                <a:cs typeface="Poppins"/>
              </a:rPr>
              <a:t>The standard audit framework outlines the procedures and guidelines necessary for conducting effective audits, ensuring compliance with regulatory requirements and best practices.</a:t>
            </a:r>
            <a:endParaRPr kumimoji="1" lang="zh-CN" altLang="en-US"/>
          </a:p>
        </p:txBody>
      </p:sp>
      <p:sp>
        <p:nvSpPr>
          <p:cNvPr id="8" name="标题 1"/>
          <p:cNvSpPr txBox="1"/>
          <p:nvPr/>
        </p:nvSpPr>
        <p:spPr>
          <a:xfrm>
            <a:off x="1163825" y="3950671"/>
            <a:ext cx="9851651" cy="1730833"/>
          </a:xfrm>
          <a:prstGeom prst="roundRect">
            <a:avLst>
              <a:gd name="adj" fmla="val 3785"/>
            </a:avLst>
          </a:prstGeom>
          <a:solidFill>
            <a:schemeClr val="bg1">
              <a:lumMod val="95000"/>
            </a:schemeClr>
          </a:solidFill>
          <a:ln w="12700" cap="sq">
            <a:noFill/>
            <a:miter/>
          </a:ln>
          <a:effectLst/>
        </p:spPr>
        <p:txBody>
          <a:bodyPr vert="horz" wrap="square" lIns="45720" tIns="22860" rIns="45720" bIns="22860" rtlCol="0" anchor="ctr"/>
          <a:lstStyle/>
          <a:p>
            <a:pPr algn="ctr"/>
            <a:endParaRPr kumimoji="1" lang="zh-CN" altLang="en-US"/>
          </a:p>
        </p:txBody>
      </p:sp>
      <p:sp>
        <p:nvSpPr>
          <p:cNvPr id="9" name="标题 1"/>
          <p:cNvSpPr txBox="1"/>
          <p:nvPr/>
        </p:nvSpPr>
        <p:spPr>
          <a:xfrm>
            <a:off x="1163825" y="3917908"/>
            <a:ext cx="2138175" cy="1800000"/>
          </a:xfrm>
          <a:prstGeom prst="roundRect">
            <a:avLst>
              <a:gd name="adj" fmla="val 3785"/>
            </a:avLst>
          </a:prstGeom>
          <a:gradFill>
            <a:gsLst>
              <a:gs pos="0">
                <a:schemeClr val="accent2">
                  <a:alpha val="100000"/>
                </a:schemeClr>
              </a:gs>
              <a:gs pos="100000">
                <a:schemeClr val="accent2">
                  <a:lumMod val="60000"/>
                  <a:lumOff val="40000"/>
                  <a:alpha val="100000"/>
                </a:schemeClr>
              </a:gs>
            </a:gsLst>
            <a:lin ang="16200000" scaled="0"/>
          </a:gradFill>
          <a:ln w="12700" cap="sq">
            <a:solidFill>
              <a:schemeClr val="accent2"/>
            </a:solidFill>
            <a:miter/>
          </a:ln>
          <a:effectLst>
            <a:outerShdw blurRad="88900" dist="76200" algn="l" rotWithShape="0">
              <a:schemeClr val="accent2">
                <a:lumMod val="50000"/>
                <a:alpha val="14000"/>
              </a:schemeClr>
            </a:outerShdw>
          </a:effectLst>
        </p:spPr>
        <p:txBody>
          <a:bodyPr vert="horz" wrap="square" lIns="45720" tIns="22860" rIns="45720" bIns="22860" rtlCol="0" anchor="ctr"/>
          <a:lstStyle/>
          <a:p>
            <a:pPr algn="ctr"/>
            <a:endParaRPr kumimoji="1" lang="zh-CN" altLang="en-US"/>
          </a:p>
        </p:txBody>
      </p:sp>
      <p:sp>
        <p:nvSpPr>
          <p:cNvPr id="10" name="标题 1"/>
          <p:cNvSpPr txBox="1"/>
          <p:nvPr/>
        </p:nvSpPr>
        <p:spPr>
          <a:xfrm>
            <a:off x="1288408" y="4843954"/>
            <a:ext cx="1883233" cy="778875"/>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Key Components</a:t>
            </a:r>
            <a:endParaRPr kumimoji="1" lang="zh-CN" altLang="en-US"/>
          </a:p>
        </p:txBody>
      </p:sp>
      <p:sp>
        <p:nvSpPr>
          <p:cNvPr id="11" name="标题 1"/>
          <p:cNvSpPr txBox="1"/>
          <p:nvPr/>
        </p:nvSpPr>
        <p:spPr>
          <a:xfrm>
            <a:off x="3619921" y="4038583"/>
            <a:ext cx="7039233" cy="1555008"/>
          </a:xfrm>
          <a:prstGeom prst="rect">
            <a:avLst/>
          </a:prstGeom>
          <a:noFill/>
          <a:ln>
            <a:noFill/>
          </a:ln>
        </p:spPr>
        <p:txBody>
          <a:bodyPr vert="horz" wrap="square" lIns="0" tIns="0" rIns="0" bIns="0" rtlCol="0" anchor="ctr"/>
          <a:lstStyle/>
          <a:p>
            <a:pPr algn="l"/>
            <a:r>
              <a:rPr kumimoji="1" lang="en-US" altLang="zh-CN" sz="1400" dirty="0">
                <a:ln w="12700">
                  <a:noFill/>
                </a:ln>
                <a:solidFill>
                  <a:srgbClr val="404040">
                    <a:alpha val="100000"/>
                  </a:srgbClr>
                </a:solidFill>
                <a:latin typeface="Poppins"/>
                <a:ea typeface="Poppins"/>
                <a:cs typeface="Poppins"/>
              </a:rPr>
              <a:t>Key components of standard audits include planning, execution, reporting, and follow-up, which collectively facilitate a thorough evaluation of an organization’s financial and operational processes.</a:t>
            </a:r>
            <a:endParaRPr kumimoji="1" lang="zh-CN" altLang="en-US" dirty="0"/>
          </a:p>
        </p:txBody>
      </p:sp>
      <p:sp>
        <p:nvSpPr>
          <p:cNvPr id="12" name="标题 1"/>
          <p:cNvSpPr txBox="1"/>
          <p:nvPr/>
        </p:nvSpPr>
        <p:spPr>
          <a:xfrm>
            <a:off x="1872912" y="4126135"/>
            <a:ext cx="720000" cy="720000"/>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gradFill>
            <a:gsLst>
              <a:gs pos="1000">
                <a:schemeClr val="bg1">
                  <a:alpha val="0"/>
                </a:schemeClr>
              </a:gs>
              <a:gs pos="100000">
                <a:schemeClr val="bg1"/>
              </a:gs>
            </a:gsLst>
            <a:lin ang="16200000" scaled="0"/>
          </a:gradFill>
          <a:ln w="9525" cap="flat">
            <a:noFill/>
            <a:miter/>
          </a:ln>
          <a:effectLst/>
        </p:spPr>
        <p:txBody>
          <a:bodyPr vert="horz" wrap="square" lIns="91440" tIns="45720" rIns="91440" bIns="45720" rtlCol="0" anchor="ctr"/>
          <a:lstStyle/>
          <a:p>
            <a:pPr algn="l"/>
            <a:endParaRPr kumimoji="1" lang="zh-CN" altLang="en-US"/>
          </a:p>
        </p:txBody>
      </p:sp>
      <p:sp>
        <p:nvSpPr>
          <p:cNvPr id="13" name="标题 1"/>
          <p:cNvSpPr txBox="1"/>
          <p:nvPr/>
        </p:nvSpPr>
        <p:spPr>
          <a:xfrm>
            <a:off x="920222" y="417527"/>
            <a:ext cx="10031360" cy="468000"/>
          </a:xfrm>
          <a:prstGeom prst="rect">
            <a:avLst/>
          </a:prstGeom>
          <a:noFill/>
          <a:ln>
            <a:noFill/>
          </a:ln>
        </p:spPr>
        <p:txBody>
          <a:bodyPr vert="horz" wrap="square" lIns="0" tIns="0" rIns="0" bIns="0" rtlCol="0" anchor="ctr"/>
          <a:lstStyle/>
          <a:p>
            <a:pPr algn="l"/>
            <a:r>
              <a:rPr kumimoji="1" lang="en-US" altLang="zh-CN" sz="2800" dirty="0">
                <a:ln w="12700">
                  <a:noFill/>
                </a:ln>
                <a:solidFill>
                  <a:srgbClr val="262626">
                    <a:alpha val="100000"/>
                  </a:srgbClr>
                </a:solidFill>
                <a:latin typeface="poppins-bold"/>
                <a:ea typeface="poppins-bold"/>
                <a:cs typeface="poppins-bold"/>
              </a:rPr>
              <a:t>Standard Audits - Definition and Scope</a:t>
            </a:r>
            <a:endParaRPr kumimoji="1" lang="zh-CN" altLang="en-US" dirty="0"/>
          </a:p>
        </p:txBody>
      </p:sp>
      <p:sp>
        <p:nvSpPr>
          <p:cNvPr id="14"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cxnSp>
        <p:nvCxnSpPr>
          <p:cNvPr id="16" name="标题 1"/>
          <p:cNvCxnSpPr/>
          <p:nvPr/>
        </p:nvCxnSpPr>
        <p:spPr>
          <a:xfrm>
            <a:off x="565150" y="958632"/>
            <a:ext cx="11049001" cy="0"/>
          </a:xfrm>
          <a:prstGeom prst="line">
            <a:avLst/>
          </a:prstGeom>
          <a:noFill/>
          <a:ln w="6350" cap="flat">
            <a:solidFill>
              <a:schemeClr val="accent1"/>
            </a:solidFill>
            <a:miter/>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5289940" y="2116632"/>
            <a:ext cx="695255" cy="1779381"/>
          </a:xfrm>
          <a:custGeom>
            <a:avLst/>
            <a:gdLst>
              <a:gd name="T0" fmla="*/ 561 w 561"/>
              <a:gd name="T1" fmla="*/ 1157 h 1437"/>
              <a:gd name="T2" fmla="*/ 281 w 561"/>
              <a:gd name="T3" fmla="*/ 1437 h 1437"/>
              <a:gd name="T4" fmla="*/ 0 w 561"/>
              <a:gd name="T5" fmla="*/ 1157 h 1437"/>
              <a:gd name="T6" fmla="*/ 0 w 561"/>
              <a:gd name="T7" fmla="*/ 1156 h 1437"/>
              <a:gd name="T8" fmla="*/ 0 w 561"/>
              <a:gd name="T9" fmla="*/ 282 h 1437"/>
              <a:gd name="T10" fmla="*/ 0 w 561"/>
              <a:gd name="T11" fmla="*/ 281 h 1437"/>
              <a:gd name="T12" fmla="*/ 281 w 561"/>
              <a:gd name="T13" fmla="*/ 0 h 1437"/>
              <a:gd name="T14" fmla="*/ 561 w 561"/>
              <a:gd name="T15" fmla="*/ 281 h 1437"/>
              <a:gd name="T16" fmla="*/ 561 w 561"/>
              <a:gd name="T17" fmla="*/ 288 h 1437"/>
              <a:gd name="T18" fmla="*/ 561 w 561"/>
              <a:gd name="T19" fmla="*/ 281 h 1437"/>
              <a:gd name="T20" fmla="*/ 561 w 561"/>
              <a:gd name="T21" fmla="*/ 1078 h 1437"/>
              <a:gd name="T22" fmla="*/ 561 w 561"/>
              <a:gd name="T23" fmla="*/ 1157 h 1437"/>
            </a:gdLst>
            <a:ahLst/>
            <a:cxnLst/>
            <a:rect l="0" t="0" r="r" b="b"/>
            <a:pathLst>
              <a:path w="561" h="1437">
                <a:moveTo>
                  <a:pt x="561" y="1157"/>
                </a:moveTo>
                <a:cubicBezTo>
                  <a:pt x="561" y="1312"/>
                  <a:pt x="436" y="1437"/>
                  <a:pt x="281" y="1437"/>
                </a:cubicBezTo>
                <a:cubicBezTo>
                  <a:pt x="125" y="1437"/>
                  <a:pt x="0" y="1312"/>
                  <a:pt x="0" y="1157"/>
                </a:cubicBezTo>
                <a:cubicBezTo>
                  <a:pt x="0" y="1150"/>
                  <a:pt x="0" y="1147"/>
                  <a:pt x="0" y="1156"/>
                </a:cubicBezTo>
                <a:cubicBezTo>
                  <a:pt x="0" y="865"/>
                  <a:pt x="0" y="573"/>
                  <a:pt x="0" y="282"/>
                </a:cubicBezTo>
                <a:cubicBezTo>
                  <a:pt x="0" y="291"/>
                  <a:pt x="0" y="287"/>
                  <a:pt x="0" y="281"/>
                </a:cubicBezTo>
                <a:cubicBezTo>
                  <a:pt x="0" y="126"/>
                  <a:pt x="125" y="0"/>
                  <a:pt x="281" y="0"/>
                </a:cubicBezTo>
                <a:cubicBezTo>
                  <a:pt x="436" y="0"/>
                  <a:pt x="561" y="126"/>
                  <a:pt x="561" y="281"/>
                </a:cubicBezTo>
                <a:cubicBezTo>
                  <a:pt x="561" y="283"/>
                  <a:pt x="561" y="286"/>
                  <a:pt x="561" y="288"/>
                </a:cubicBezTo>
                <a:cubicBezTo>
                  <a:pt x="561" y="286"/>
                  <a:pt x="561" y="283"/>
                  <a:pt x="561" y="281"/>
                </a:cubicBezTo>
                <a:cubicBezTo>
                  <a:pt x="561" y="1078"/>
                  <a:pt x="561" y="1078"/>
                  <a:pt x="561" y="1078"/>
                </a:cubicBezTo>
                <a:lnTo>
                  <a:pt x="561" y="1157"/>
                </a:lnTo>
                <a:close/>
              </a:path>
            </a:pathLst>
          </a:custGeom>
          <a:solidFill>
            <a:schemeClr val="accent2"/>
          </a:solidFill>
          <a:ln w="9525" cap="sq">
            <a:noFill/>
            <a:round/>
            <a:headEnd/>
            <a:tailEnd/>
          </a:ln>
        </p:spPr>
        <p:txBody>
          <a:bodyPr vert="horz" wrap="square" lIns="91440" tIns="45720" rIns="91440" bIns="45720" rtlCol="0" anchor="t"/>
          <a:lstStyle/>
          <a:p>
            <a:pPr algn="l"/>
            <a:endParaRPr kumimoji="1" lang="zh-CN" altLang="en-US"/>
          </a:p>
        </p:txBody>
      </p:sp>
      <p:sp>
        <p:nvSpPr>
          <p:cNvPr id="4" name="标题 1"/>
          <p:cNvSpPr txBox="1"/>
          <p:nvPr/>
        </p:nvSpPr>
        <p:spPr>
          <a:xfrm>
            <a:off x="5365172" y="2207298"/>
            <a:ext cx="544791" cy="558255"/>
          </a:xfrm>
          <a:prstGeom prst="ellipse">
            <a:avLst/>
          </a:prstGeom>
          <a:solidFill>
            <a:schemeClr val="bg1"/>
          </a:solidFill>
          <a:ln w="9525" cap="sq">
            <a:noFill/>
            <a:round/>
            <a:headEnd/>
            <a:tailEnd/>
          </a:ln>
        </p:spPr>
        <p:txBody>
          <a:bodyPr vert="horz" wrap="square" lIns="91440" tIns="45720" rIns="91440" bIns="45720" rtlCol="0" anchor="t"/>
          <a:lstStyle/>
          <a:p>
            <a:pPr algn="l"/>
            <a:endParaRPr kumimoji="1" lang="zh-CN" altLang="en-US"/>
          </a:p>
        </p:txBody>
      </p:sp>
      <p:sp>
        <p:nvSpPr>
          <p:cNvPr id="5" name="标题 1"/>
          <p:cNvSpPr txBox="1"/>
          <p:nvPr/>
        </p:nvSpPr>
        <p:spPr>
          <a:xfrm>
            <a:off x="6080228" y="3263518"/>
            <a:ext cx="695255" cy="1779381"/>
          </a:xfrm>
          <a:custGeom>
            <a:avLst/>
            <a:gdLst>
              <a:gd name="T0" fmla="*/ 0 w 561"/>
              <a:gd name="T1" fmla="*/ 280 h 1437"/>
              <a:gd name="T2" fmla="*/ 281 w 561"/>
              <a:gd name="T3" fmla="*/ 0 h 1437"/>
              <a:gd name="T4" fmla="*/ 561 w 561"/>
              <a:gd name="T5" fmla="*/ 280 h 1437"/>
              <a:gd name="T6" fmla="*/ 561 w 561"/>
              <a:gd name="T7" fmla="*/ 281 h 1437"/>
              <a:gd name="T8" fmla="*/ 561 w 561"/>
              <a:gd name="T9" fmla="*/ 1155 h 1437"/>
              <a:gd name="T10" fmla="*/ 561 w 561"/>
              <a:gd name="T11" fmla="*/ 1157 h 1437"/>
              <a:gd name="T12" fmla="*/ 281 w 561"/>
              <a:gd name="T13" fmla="*/ 1437 h 1437"/>
              <a:gd name="T14" fmla="*/ 0 w 561"/>
              <a:gd name="T15" fmla="*/ 1157 h 1437"/>
              <a:gd name="T16" fmla="*/ 0 w 561"/>
              <a:gd name="T17" fmla="*/ 1149 h 1437"/>
              <a:gd name="T18" fmla="*/ 0 w 561"/>
              <a:gd name="T19" fmla="*/ 1157 h 1437"/>
              <a:gd name="T20" fmla="*/ 0 w 561"/>
              <a:gd name="T21" fmla="*/ 359 h 1437"/>
              <a:gd name="T22" fmla="*/ 0 w 561"/>
              <a:gd name="T23" fmla="*/ 280 h 1437"/>
            </a:gdLst>
            <a:ahLst/>
            <a:cxnLst/>
            <a:rect l="0" t="0" r="r" b="b"/>
            <a:pathLst>
              <a:path w="561" h="1437">
                <a:moveTo>
                  <a:pt x="0" y="280"/>
                </a:moveTo>
                <a:cubicBezTo>
                  <a:pt x="0" y="125"/>
                  <a:pt x="125" y="0"/>
                  <a:pt x="281" y="0"/>
                </a:cubicBezTo>
                <a:cubicBezTo>
                  <a:pt x="436" y="0"/>
                  <a:pt x="561" y="125"/>
                  <a:pt x="561" y="280"/>
                </a:cubicBezTo>
                <a:cubicBezTo>
                  <a:pt x="561" y="287"/>
                  <a:pt x="561" y="290"/>
                  <a:pt x="561" y="281"/>
                </a:cubicBezTo>
                <a:cubicBezTo>
                  <a:pt x="561" y="573"/>
                  <a:pt x="561" y="864"/>
                  <a:pt x="561" y="1155"/>
                </a:cubicBezTo>
                <a:cubicBezTo>
                  <a:pt x="561" y="1147"/>
                  <a:pt x="561" y="1150"/>
                  <a:pt x="561" y="1157"/>
                </a:cubicBezTo>
                <a:cubicBezTo>
                  <a:pt x="561" y="1311"/>
                  <a:pt x="436" y="1437"/>
                  <a:pt x="281" y="1437"/>
                </a:cubicBezTo>
                <a:cubicBezTo>
                  <a:pt x="125" y="1437"/>
                  <a:pt x="0" y="1311"/>
                  <a:pt x="0" y="1157"/>
                </a:cubicBezTo>
                <a:cubicBezTo>
                  <a:pt x="0" y="1154"/>
                  <a:pt x="0" y="1152"/>
                  <a:pt x="0" y="1149"/>
                </a:cubicBezTo>
                <a:cubicBezTo>
                  <a:pt x="0" y="1152"/>
                  <a:pt x="0" y="1154"/>
                  <a:pt x="0" y="1157"/>
                </a:cubicBezTo>
                <a:cubicBezTo>
                  <a:pt x="0" y="359"/>
                  <a:pt x="0" y="359"/>
                  <a:pt x="0" y="359"/>
                </a:cubicBezTo>
                <a:lnTo>
                  <a:pt x="0" y="280"/>
                </a:lnTo>
                <a:close/>
              </a:path>
            </a:pathLst>
          </a:custGeom>
          <a:solidFill>
            <a:schemeClr val="accent1"/>
          </a:solidFill>
          <a:ln w="9525" cap="sq">
            <a:noFill/>
            <a:round/>
            <a:headEnd/>
            <a:tailEnd/>
          </a:ln>
        </p:spPr>
        <p:txBody>
          <a:bodyPr vert="horz" wrap="square" lIns="91440" tIns="45720" rIns="91440" bIns="45720" rtlCol="0" anchor="t"/>
          <a:lstStyle/>
          <a:p>
            <a:pPr algn="l"/>
            <a:endParaRPr kumimoji="1" lang="zh-CN" altLang="en-US"/>
          </a:p>
        </p:txBody>
      </p:sp>
      <p:sp>
        <p:nvSpPr>
          <p:cNvPr id="6" name="标题 1"/>
          <p:cNvSpPr txBox="1"/>
          <p:nvPr/>
        </p:nvSpPr>
        <p:spPr>
          <a:xfrm>
            <a:off x="6155461" y="4392895"/>
            <a:ext cx="544790" cy="559290"/>
          </a:xfrm>
          <a:prstGeom prst="ellipse">
            <a:avLst/>
          </a:prstGeom>
          <a:solidFill>
            <a:schemeClr val="bg1"/>
          </a:solidFill>
          <a:ln w="9525" cap="sq">
            <a:noFill/>
            <a:round/>
            <a:headEnd/>
            <a:tailEnd/>
          </a:ln>
        </p:spPr>
        <p:txBody>
          <a:bodyPr vert="horz" wrap="square" lIns="91440" tIns="45720" rIns="91440" bIns="45720" rtlCol="0" anchor="t"/>
          <a:lstStyle/>
          <a:p>
            <a:pPr algn="l"/>
            <a:endParaRPr kumimoji="1" lang="zh-CN" altLang="en-US"/>
          </a:p>
        </p:txBody>
      </p:sp>
      <p:sp>
        <p:nvSpPr>
          <p:cNvPr id="7" name="标题 1"/>
          <p:cNvSpPr txBox="1"/>
          <p:nvPr/>
        </p:nvSpPr>
        <p:spPr>
          <a:xfrm>
            <a:off x="6289432" y="4528603"/>
            <a:ext cx="276847" cy="28787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1"/>
          </a:solidFill>
          <a:ln w="9525" cap="sq">
            <a:noFill/>
            <a:round/>
            <a:headEnd/>
            <a:tailEnd/>
          </a:ln>
        </p:spPr>
        <p:txBody>
          <a:bodyPr vert="horz" wrap="square" lIns="91440" tIns="45720" rIns="91440" bIns="45720" rtlCol="0" anchor="t"/>
          <a:lstStyle/>
          <a:p>
            <a:pPr algn="l"/>
            <a:endParaRPr kumimoji="1" lang="zh-CN" altLang="en-US"/>
          </a:p>
        </p:txBody>
      </p:sp>
      <p:sp>
        <p:nvSpPr>
          <p:cNvPr id="8" name="标题 1"/>
          <p:cNvSpPr txBox="1"/>
          <p:nvPr/>
        </p:nvSpPr>
        <p:spPr>
          <a:xfrm>
            <a:off x="5493735" y="2342593"/>
            <a:ext cx="287665" cy="287665"/>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2"/>
          </a:solidFill>
          <a:ln w="9525" cap="sq">
            <a:noFill/>
            <a:round/>
            <a:headEnd/>
            <a:tailEnd/>
          </a:ln>
        </p:spPr>
        <p:txBody>
          <a:bodyPr vert="horz" wrap="square" lIns="91440" tIns="45720" rIns="91440" bIns="45720" rtlCol="0" anchor="t"/>
          <a:lstStyle/>
          <a:p>
            <a:pPr algn="l"/>
            <a:endParaRPr kumimoji="1" lang="zh-CN" altLang="en-US"/>
          </a:p>
        </p:txBody>
      </p:sp>
      <p:sp>
        <p:nvSpPr>
          <p:cNvPr id="9" name="标题 1"/>
          <p:cNvSpPr txBox="1"/>
          <p:nvPr/>
        </p:nvSpPr>
        <p:spPr>
          <a:xfrm>
            <a:off x="660400" y="2067861"/>
            <a:ext cx="4303183" cy="560530"/>
          </a:xfrm>
          <a:prstGeom prst="rect">
            <a:avLst/>
          </a:prstGeom>
          <a:noFill/>
          <a:ln cap="sq">
            <a:noFill/>
          </a:ln>
          <a:effectLst/>
        </p:spPr>
        <p:txBody>
          <a:bodyPr vert="horz" wrap="square" lIns="0" tIns="0" rIns="0" bIns="0" rtlCol="0" anchor="b"/>
          <a:lstStyle/>
          <a:p>
            <a:pPr algn="r"/>
            <a:r>
              <a:rPr kumimoji="1" lang="en-US" altLang="zh-CN" sz="1600">
                <a:ln w="12700">
                  <a:noFill/>
                </a:ln>
                <a:solidFill>
                  <a:srgbClr val="000000">
                    <a:alpha val="100000"/>
                  </a:srgbClr>
                </a:solidFill>
                <a:latin typeface="poppins-bold"/>
                <a:ea typeface="poppins-bold"/>
                <a:cs typeface="poppins-bold"/>
              </a:rPr>
              <a:t>Simplicity and Accessibility</a:t>
            </a:r>
            <a:endParaRPr kumimoji="1" lang="zh-CN" altLang="en-US"/>
          </a:p>
        </p:txBody>
      </p:sp>
      <p:sp>
        <p:nvSpPr>
          <p:cNvPr id="10" name="标题 1"/>
          <p:cNvSpPr txBox="1"/>
          <p:nvPr/>
        </p:nvSpPr>
        <p:spPr>
          <a:xfrm>
            <a:off x="660400" y="2725125"/>
            <a:ext cx="4303183" cy="790553"/>
          </a:xfrm>
          <a:prstGeom prst="rect">
            <a:avLst/>
          </a:prstGeom>
          <a:noFill/>
          <a:ln>
            <a:noFill/>
          </a:ln>
        </p:spPr>
        <p:txBody>
          <a:bodyPr vert="horz" wrap="square" lIns="0" tIns="0" rIns="0" bIns="0" rtlCol="0" anchor="t"/>
          <a:lstStyle/>
          <a:p>
            <a:pPr algn="r"/>
            <a:r>
              <a:rPr kumimoji="1" lang="en-US" altLang="zh-CN" sz="1035">
                <a:ln w="12700">
                  <a:noFill/>
                </a:ln>
                <a:solidFill>
                  <a:srgbClr val="000000">
                    <a:alpha val="100000"/>
                  </a:srgbClr>
                </a:solidFill>
                <a:latin typeface="Poppins"/>
                <a:ea typeface="Poppins"/>
                <a:cs typeface="Poppins"/>
              </a:rPr>
              <a:t>Standard audits provide a clear and straightforward approach, making it easier for organizations to understand audit processes and requirements without overwhelming complexity.</a:t>
            </a:r>
            <a:endParaRPr kumimoji="1" lang="zh-CN" altLang="en-US"/>
          </a:p>
        </p:txBody>
      </p:sp>
      <p:sp>
        <p:nvSpPr>
          <p:cNvPr id="11" name="标题 1"/>
          <p:cNvSpPr txBox="1"/>
          <p:nvPr/>
        </p:nvSpPr>
        <p:spPr>
          <a:xfrm>
            <a:off x="7101839" y="3498237"/>
            <a:ext cx="4417059" cy="560530"/>
          </a:xfrm>
          <a:prstGeom prst="rect">
            <a:avLst/>
          </a:prstGeom>
          <a:noFill/>
          <a:ln cap="sq">
            <a:noFill/>
          </a:ln>
          <a:effectLst/>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Resource Efficiency</a:t>
            </a:r>
            <a:endParaRPr kumimoji="1" lang="zh-CN" altLang="en-US"/>
          </a:p>
        </p:txBody>
      </p:sp>
      <p:sp>
        <p:nvSpPr>
          <p:cNvPr id="12" name="标题 1"/>
          <p:cNvSpPr txBox="1"/>
          <p:nvPr/>
        </p:nvSpPr>
        <p:spPr>
          <a:xfrm>
            <a:off x="7101840" y="4161632"/>
            <a:ext cx="4417059" cy="790553"/>
          </a:xfrm>
          <a:prstGeom prst="rect">
            <a:avLst/>
          </a:prstGeom>
          <a:noFill/>
          <a:ln>
            <a:noFill/>
          </a:ln>
        </p:spPr>
        <p:txBody>
          <a:bodyPr vert="horz" wrap="square" lIns="0" tIns="0" rIns="0" bIns="0" rtlCol="0" anchor="t"/>
          <a:lstStyle/>
          <a:p>
            <a:pPr algn="l"/>
            <a:r>
              <a:rPr kumimoji="1" lang="en-US" altLang="zh-CN" sz="1035">
                <a:ln w="12700">
                  <a:noFill/>
                </a:ln>
                <a:solidFill>
                  <a:srgbClr val="000000">
                    <a:alpha val="100000"/>
                  </a:srgbClr>
                </a:solidFill>
                <a:latin typeface="Poppins"/>
                <a:ea typeface="Poppins"/>
                <a:cs typeface="Poppins"/>
              </a:rPr>
              <a:t>By utilizing a standard audit approach, organizations can optimize resource allocation, reduce unnecessary expenses, and streamline operations while maintaining compliance and accountability.</a:t>
            </a:r>
            <a:endParaRPr kumimoji="1" lang="zh-CN" altLang="en-US"/>
          </a:p>
        </p:txBody>
      </p:sp>
      <p:sp>
        <p:nvSpPr>
          <p:cNvPr id="13" name="标题 1"/>
          <p:cNvSpPr txBox="1"/>
          <p:nvPr/>
        </p:nvSpPr>
        <p:spPr>
          <a:xfrm>
            <a:off x="920222" y="417527"/>
            <a:ext cx="1003136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Benefits of Standard Audits</a:t>
            </a:r>
            <a:endParaRPr kumimoji="1" lang="zh-CN" altLang="en-US"/>
          </a:p>
        </p:txBody>
      </p:sp>
      <p:sp>
        <p:nvSpPr>
          <p:cNvPr id="14"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cxnSp>
        <p:nvCxnSpPr>
          <p:cNvPr id="16" name="标题 1"/>
          <p:cNvCxnSpPr/>
          <p:nvPr/>
        </p:nvCxnSpPr>
        <p:spPr>
          <a:xfrm>
            <a:off x="565150" y="958632"/>
            <a:ext cx="11049001" cy="0"/>
          </a:xfrm>
          <a:prstGeom prst="line">
            <a:avLst/>
          </a:prstGeom>
          <a:noFill/>
          <a:ln w="6350" cap="flat">
            <a:solidFill>
              <a:schemeClr val="accent1"/>
            </a:solidFill>
            <a:miter/>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3003011" y="1684439"/>
            <a:ext cx="1538883" cy="1616236"/>
          </a:xfrm>
          <a:prstGeom prst="hexagon">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2988681" y="1984138"/>
            <a:ext cx="1567543" cy="1386167"/>
          </a:xfrm>
          <a:prstGeom prst="hexagon">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972452" y="4139418"/>
            <a:ext cx="3600000" cy="1567543"/>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An advanced audit encompasses a thorough examination of systems and processes, focusing on both qualitative and quantitative metrics to ensure compliance and efficiency.</a:t>
            </a:r>
            <a:endParaRPr kumimoji="1" lang="zh-CN" altLang="en-US"/>
          </a:p>
        </p:txBody>
      </p:sp>
      <p:sp>
        <p:nvSpPr>
          <p:cNvPr id="6" name="标题 1"/>
          <p:cNvSpPr txBox="1"/>
          <p:nvPr/>
        </p:nvSpPr>
        <p:spPr>
          <a:xfrm>
            <a:off x="3516173" y="2444875"/>
            <a:ext cx="512558" cy="46469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1972452" y="3643512"/>
            <a:ext cx="3600000" cy="464693"/>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In-Depth Analysis</a:t>
            </a:r>
            <a:endParaRPr kumimoji="1" lang="zh-CN" altLang="en-US"/>
          </a:p>
        </p:txBody>
      </p:sp>
      <p:sp>
        <p:nvSpPr>
          <p:cNvPr id="8" name="标题 1"/>
          <p:cNvSpPr txBox="1"/>
          <p:nvPr/>
        </p:nvSpPr>
        <p:spPr>
          <a:xfrm rot="5400000">
            <a:off x="7637407" y="1684439"/>
            <a:ext cx="1538883" cy="1616236"/>
          </a:xfrm>
          <a:prstGeom prst="hexagon">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5400000">
            <a:off x="7623077" y="1984138"/>
            <a:ext cx="1567543" cy="1386167"/>
          </a:xfrm>
          <a:prstGeom prst="hexagon">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606848" y="4139418"/>
            <a:ext cx="3600000" cy="1567543"/>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Advanced audits can be tailored to specific organizational needs, allowing for flexible methodologies that address unique challenges and objectives in various operational contexts.</a:t>
            </a:r>
            <a:endParaRPr kumimoji="1" lang="zh-CN" altLang="en-US"/>
          </a:p>
        </p:txBody>
      </p:sp>
      <p:sp>
        <p:nvSpPr>
          <p:cNvPr id="11" name="标题 1"/>
          <p:cNvSpPr txBox="1"/>
          <p:nvPr/>
        </p:nvSpPr>
        <p:spPr>
          <a:xfrm>
            <a:off x="8150569" y="2420943"/>
            <a:ext cx="512558" cy="51255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6606848" y="3643512"/>
            <a:ext cx="3600000" cy="464693"/>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poppins-bold"/>
                <a:ea typeface="poppins-bold"/>
                <a:cs typeface="poppins-bold"/>
              </a:rPr>
              <a:t>Customization Options</a:t>
            </a:r>
            <a:endParaRPr kumimoji="1" lang="zh-CN" altLang="en-US"/>
          </a:p>
        </p:txBody>
      </p:sp>
      <p:sp>
        <p:nvSpPr>
          <p:cNvPr id="13" name="标题 1"/>
          <p:cNvSpPr txBox="1"/>
          <p:nvPr/>
        </p:nvSpPr>
        <p:spPr>
          <a:xfrm>
            <a:off x="920222" y="417527"/>
            <a:ext cx="10031360" cy="468000"/>
          </a:xfrm>
          <a:prstGeom prst="rect">
            <a:avLst/>
          </a:prstGeom>
          <a:noFill/>
          <a:ln>
            <a:noFill/>
          </a:ln>
        </p:spPr>
        <p:txBody>
          <a:bodyPr vert="horz" wrap="square" lIns="0" tIns="0" rIns="0" bIns="0" rtlCol="0" anchor="ctr"/>
          <a:lstStyle/>
          <a:p>
            <a:pPr algn="l"/>
            <a:r>
              <a:rPr kumimoji="1" lang="en-US" altLang="zh-CN" sz="2800" dirty="0">
                <a:ln w="12700">
                  <a:noFill/>
                </a:ln>
                <a:solidFill>
                  <a:srgbClr val="262626">
                    <a:alpha val="100000"/>
                  </a:srgbClr>
                </a:solidFill>
                <a:latin typeface="poppins-bold"/>
                <a:ea typeface="poppins-bold"/>
                <a:cs typeface="poppins-bold"/>
              </a:rPr>
              <a:t>Advanced Audits - Definition and Characteristics</a:t>
            </a:r>
            <a:endParaRPr kumimoji="1" lang="zh-CN" altLang="en-US" dirty="0"/>
          </a:p>
        </p:txBody>
      </p:sp>
      <p:sp>
        <p:nvSpPr>
          <p:cNvPr id="14"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cxnSp>
        <p:nvCxnSpPr>
          <p:cNvPr id="16" name="标题 1"/>
          <p:cNvCxnSpPr/>
          <p:nvPr/>
        </p:nvCxnSpPr>
        <p:spPr>
          <a:xfrm>
            <a:off x="565150" y="958632"/>
            <a:ext cx="11049001" cy="0"/>
          </a:xfrm>
          <a:prstGeom prst="line">
            <a:avLst/>
          </a:prstGeom>
          <a:noFill/>
          <a:ln w="6350" cap="flat">
            <a:solidFill>
              <a:schemeClr val="accent1"/>
            </a:solidFill>
            <a:miter/>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Setting Up Microsoft Purview Audit</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dirty="0">
                <a:ln w="12700">
                  <a:noFill/>
                </a:ln>
                <a:solidFill>
                  <a:srgbClr val="94ACFA">
                    <a:alpha val="100000"/>
                  </a:srgbClr>
                </a:solidFill>
                <a:latin typeface="poppins-bold"/>
                <a:ea typeface="poppins-bold"/>
                <a:cs typeface="poppins-bold"/>
              </a:rPr>
              <a:t> 01</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247684">
            <a:off x="5937082" y="1220538"/>
            <a:ext cx="252053" cy="2399683"/>
          </a:xfrm>
          <a:prstGeom prst="rect">
            <a:avLst/>
          </a:prstGeom>
          <a:gradFill>
            <a:gsLst>
              <a:gs pos="0">
                <a:schemeClr val="accent1"/>
              </a:gs>
              <a:gs pos="100000">
                <a:schemeClr val="accent1">
                  <a:lumMod val="85000"/>
                  <a:lumOff val="15000"/>
                </a:schemeClr>
              </a:gs>
            </a:gsLst>
            <a:lin ang="16200000" scaled="0"/>
          </a:gradFill>
          <a:ln w="12700" cap="sq">
            <a:noFill/>
            <a:miter/>
          </a:ln>
          <a:effectLst>
            <a:outerShdw blurRad="330200" dist="3810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4" name="标题 1"/>
          <p:cNvSpPr txBox="1"/>
          <p:nvPr/>
        </p:nvSpPr>
        <p:spPr>
          <a:xfrm>
            <a:off x="3509462" y="1425135"/>
            <a:ext cx="2016370" cy="2016370"/>
          </a:xfrm>
          <a:prstGeom prst="ellipse">
            <a:avLst/>
          </a:prstGeom>
          <a:gradFill>
            <a:gsLst>
              <a:gs pos="0">
                <a:schemeClr val="accent1"/>
              </a:gs>
              <a:gs pos="100000">
                <a:schemeClr val="accent1">
                  <a:lumMod val="85000"/>
                  <a:lumOff val="15000"/>
                </a:schemeClr>
              </a:gs>
            </a:gsLst>
            <a:lin ang="16200000" scaled="0"/>
          </a:gradFill>
          <a:ln w="12700" cap="sq">
            <a:noFill/>
            <a:miter/>
          </a:ln>
          <a:effectLst>
            <a:outerShdw blurRad="330200" dist="381000" dir="5400000" sx="90000" sy="90000" algn="t" rotWithShape="0">
              <a:schemeClr val="accent1">
                <a:lumMod val="75000"/>
                <a:alpha val="25000"/>
              </a:schemeClr>
            </a:outerShdw>
          </a:effectLst>
        </p:spPr>
        <p:txBody>
          <a:bodyPr vert="horz" wrap="square" lIns="45720" tIns="22860" rIns="45720" bIns="22860" rtlCol="0" anchor="ctr"/>
          <a:lstStyle/>
          <a:p>
            <a:pPr algn="ctr"/>
            <a:endParaRPr kumimoji="1" lang="zh-CN" altLang="en-US"/>
          </a:p>
        </p:txBody>
      </p:sp>
      <p:sp>
        <p:nvSpPr>
          <p:cNvPr id="5" name="标题 1"/>
          <p:cNvSpPr txBox="1"/>
          <p:nvPr/>
        </p:nvSpPr>
        <p:spPr>
          <a:xfrm>
            <a:off x="3761515" y="1677188"/>
            <a:ext cx="1512264" cy="1512264"/>
          </a:xfrm>
          <a:prstGeom prst="ellipse">
            <a:avLst/>
          </a:prstGeom>
          <a:solidFill>
            <a:schemeClr val="bg1"/>
          </a:solidFill>
          <a:ln w="12700" cap="sq">
            <a:noFill/>
            <a:miter/>
          </a:ln>
          <a:effectLst>
            <a:outerShdw blurRad="139700" dist="38100" dir="2700000" algn="tl" rotWithShape="0">
              <a:schemeClr val="accent1">
                <a:lumMod val="75000"/>
                <a:alpha val="40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6615947" y="1425135"/>
            <a:ext cx="2016370" cy="2016370"/>
          </a:xfrm>
          <a:prstGeom prst="ellipse">
            <a:avLst/>
          </a:prstGeom>
          <a:gradFill>
            <a:gsLst>
              <a:gs pos="0">
                <a:schemeClr val="accent2"/>
              </a:gs>
              <a:gs pos="100000">
                <a:schemeClr val="accent2">
                  <a:lumMod val="85000"/>
                  <a:lumOff val="15000"/>
                </a:schemeClr>
              </a:gs>
            </a:gsLst>
            <a:lin ang="16200000" scaled="0"/>
          </a:gradFill>
          <a:ln w="12700" cap="sq">
            <a:noFill/>
            <a:miter/>
          </a:ln>
          <a:effectLst>
            <a:outerShdw blurRad="330200" dist="381000" dir="5400000" sx="90000" sy="90000" algn="t" rotWithShape="0">
              <a:schemeClr val="accent2">
                <a:lumMod val="75000"/>
                <a:alpha val="25000"/>
              </a:schemeClr>
            </a:outerShdw>
          </a:effectLst>
        </p:spPr>
        <p:txBody>
          <a:bodyPr vert="horz" wrap="square" lIns="45720" tIns="22860" rIns="45720" bIns="22860" rtlCol="0" anchor="ctr"/>
          <a:lstStyle/>
          <a:p>
            <a:pPr algn="ctr"/>
            <a:endParaRPr kumimoji="1" lang="zh-CN" altLang="en-US"/>
          </a:p>
        </p:txBody>
      </p:sp>
      <p:sp>
        <p:nvSpPr>
          <p:cNvPr id="7" name="标题 1"/>
          <p:cNvSpPr txBox="1"/>
          <p:nvPr/>
        </p:nvSpPr>
        <p:spPr>
          <a:xfrm>
            <a:off x="6868000" y="1677188"/>
            <a:ext cx="1512264" cy="1512264"/>
          </a:xfrm>
          <a:prstGeom prst="ellipse">
            <a:avLst/>
          </a:prstGeom>
          <a:solidFill>
            <a:schemeClr val="bg1"/>
          </a:solidFill>
          <a:ln w="12700" cap="sq">
            <a:noFill/>
            <a:miter/>
          </a:ln>
          <a:effectLst>
            <a:outerShdw blurRad="139700" dist="38100" dir="2700000" algn="tl" rotWithShape="0">
              <a:schemeClr val="accent2">
                <a:lumMod val="75000"/>
                <a:alpha val="40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4248731" y="2126255"/>
            <a:ext cx="614130" cy="61413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2700" cap="sq">
            <a:noFill/>
            <a:miter/>
          </a:ln>
          <a:effectLst/>
        </p:spPr>
        <p:txBody>
          <a:bodyPr vert="horz" wrap="square" lIns="45720" tIns="22860" rIns="45720" bIns="22860" rtlCol="0" anchor="ctr"/>
          <a:lstStyle/>
          <a:p>
            <a:pPr algn="ctr"/>
            <a:endParaRPr kumimoji="1" lang="zh-CN" altLang="en-US"/>
          </a:p>
        </p:txBody>
      </p:sp>
      <p:sp>
        <p:nvSpPr>
          <p:cNvPr id="9" name="标题 1"/>
          <p:cNvSpPr txBox="1"/>
          <p:nvPr/>
        </p:nvSpPr>
        <p:spPr>
          <a:xfrm>
            <a:off x="7339077" y="2150362"/>
            <a:ext cx="600428" cy="565917"/>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accent2"/>
          </a:solidFill>
          <a:ln w="12700" cap="sq">
            <a:noFill/>
            <a:miter/>
          </a:ln>
          <a:effectLst/>
        </p:spPr>
        <p:txBody>
          <a:bodyPr vert="horz" wrap="square" lIns="45720" tIns="22860" rIns="45720" bIns="22860" rtlCol="0" anchor="ctr"/>
          <a:lstStyle/>
          <a:p>
            <a:pPr algn="ctr"/>
            <a:endParaRPr kumimoji="1" lang="zh-CN" altLang="en-US"/>
          </a:p>
        </p:txBody>
      </p:sp>
      <p:sp>
        <p:nvSpPr>
          <p:cNvPr id="10" name="标题 1"/>
          <p:cNvSpPr txBox="1"/>
          <p:nvPr/>
        </p:nvSpPr>
        <p:spPr>
          <a:xfrm flipV="1">
            <a:off x="4435233" y="3601995"/>
            <a:ext cx="241126" cy="156862"/>
          </a:xfrm>
          <a:prstGeom prs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V="1">
            <a:off x="7529612" y="3601995"/>
            <a:ext cx="241126" cy="156862"/>
          </a:xfrm>
          <a:prstGeom prst="triangl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908300" y="4041140"/>
            <a:ext cx="3111500" cy="484116"/>
          </a:xfrm>
          <a:prstGeom prst="rect">
            <a:avLst/>
          </a:prstGeom>
          <a:noFill/>
          <a:ln>
            <a:noFill/>
          </a:ln>
        </p:spPr>
        <p:txBody>
          <a:bodyPr vert="horz" wrap="square" lIns="91440" tIns="45720" rIns="91440" bIns="45720" rtlCol="0" anchor="ctr"/>
          <a:lstStyle/>
          <a:p>
            <a:pPr algn="ctr"/>
            <a:r>
              <a:rPr kumimoji="1" lang="en-US" altLang="zh-CN" sz="1600">
                <a:ln w="12700">
                  <a:noFill/>
                </a:ln>
                <a:solidFill>
                  <a:srgbClr val="404040">
                    <a:alpha val="100000"/>
                  </a:srgbClr>
                </a:solidFill>
                <a:latin typeface="poppins-bold"/>
                <a:ea typeface="poppins-bold"/>
                <a:cs typeface="poppins-bold"/>
              </a:rPr>
              <a:t>Comprehensive Insights</a:t>
            </a:r>
            <a:endParaRPr kumimoji="1" lang="zh-CN" altLang="en-US"/>
          </a:p>
        </p:txBody>
      </p:sp>
      <p:sp>
        <p:nvSpPr>
          <p:cNvPr id="13" name="标题 1"/>
          <p:cNvSpPr txBox="1"/>
          <p:nvPr/>
        </p:nvSpPr>
        <p:spPr>
          <a:xfrm>
            <a:off x="2905760" y="4643634"/>
            <a:ext cx="3114040" cy="1642866"/>
          </a:xfrm>
          <a:prstGeom prst="rect">
            <a:avLst/>
          </a:prstGeom>
          <a:noFill/>
          <a:ln>
            <a:noFill/>
          </a:ln>
        </p:spPr>
        <p:txBody>
          <a:bodyPr vert="horz" wrap="square" lIns="91440" tIns="45720" rIns="91440" bIns="45720" rtlCol="0" anchor="t"/>
          <a:lstStyle/>
          <a:p>
            <a:pPr algn="ctr"/>
            <a:r>
              <a:rPr kumimoji="1" lang="en-US" altLang="zh-CN" sz="1182">
                <a:ln w="12700">
                  <a:noFill/>
                </a:ln>
                <a:solidFill>
                  <a:srgbClr val="404040">
                    <a:alpha val="100000"/>
                  </a:srgbClr>
                </a:solidFill>
                <a:latin typeface="Poppins"/>
                <a:ea typeface="Poppins"/>
                <a:cs typeface="Poppins"/>
              </a:rPr>
              <a:t>These audits provide a holistic view of organizational performance, revealing critical insights that can inform strategic decision- making and improve overall effectiveness.</a:t>
            </a:r>
            <a:endParaRPr kumimoji="1" lang="zh-CN" altLang="en-US"/>
          </a:p>
        </p:txBody>
      </p:sp>
      <p:sp>
        <p:nvSpPr>
          <p:cNvPr id="14" name="标题 1"/>
          <p:cNvSpPr txBox="1"/>
          <p:nvPr/>
        </p:nvSpPr>
        <p:spPr>
          <a:xfrm>
            <a:off x="6321462" y="4041140"/>
            <a:ext cx="2847938" cy="484116"/>
          </a:xfrm>
          <a:prstGeom prst="rect">
            <a:avLst/>
          </a:prstGeom>
          <a:noFill/>
          <a:ln>
            <a:noFill/>
          </a:ln>
        </p:spPr>
        <p:txBody>
          <a:bodyPr vert="horz" wrap="square" lIns="91440" tIns="45720" rIns="91440" bIns="45720" rtlCol="0" anchor="ctr"/>
          <a:lstStyle/>
          <a:p>
            <a:pPr algn="ctr"/>
            <a:r>
              <a:rPr kumimoji="1" lang="en-US" altLang="zh-CN" sz="1395">
                <a:ln w="12700">
                  <a:noFill/>
                </a:ln>
                <a:solidFill>
                  <a:srgbClr val="404040">
                    <a:alpha val="100000"/>
                  </a:srgbClr>
                </a:solidFill>
                <a:latin typeface="poppins-bold"/>
                <a:ea typeface="poppins-bold"/>
                <a:cs typeface="poppins-bold"/>
              </a:rPr>
              <a:t>Enhanced Security Features</a:t>
            </a:r>
            <a:endParaRPr kumimoji="1" lang="zh-CN" altLang="en-US"/>
          </a:p>
        </p:txBody>
      </p:sp>
      <p:sp>
        <p:nvSpPr>
          <p:cNvPr id="15" name="标题 1"/>
          <p:cNvSpPr txBox="1"/>
          <p:nvPr/>
        </p:nvSpPr>
        <p:spPr>
          <a:xfrm>
            <a:off x="6321462" y="4643634"/>
            <a:ext cx="2851544" cy="1642866"/>
          </a:xfrm>
          <a:prstGeom prst="rect">
            <a:avLst/>
          </a:prstGeom>
          <a:noFill/>
          <a:ln>
            <a:noFill/>
          </a:ln>
        </p:spPr>
        <p:txBody>
          <a:bodyPr vert="horz" wrap="square" lIns="91440" tIns="45720" rIns="91440" bIns="45720" rtlCol="0" anchor="t"/>
          <a:lstStyle/>
          <a:p>
            <a:pPr algn="ctr"/>
            <a:r>
              <a:rPr kumimoji="1" lang="en-US" altLang="zh-CN" sz="1182">
                <a:ln w="12700">
                  <a:noFill/>
                </a:ln>
                <a:solidFill>
                  <a:srgbClr val="404040">
                    <a:alpha val="100000"/>
                  </a:srgbClr>
                </a:solidFill>
                <a:latin typeface="Poppins"/>
                <a:ea typeface="Poppins"/>
                <a:cs typeface="Poppins"/>
              </a:rPr>
              <a:t>Implementing advanced audits bolsters security measures, identifying vulnerabilities and ensuring adherence to regulatory standards, thus protecting sensitive data and maintaining trust.</a:t>
            </a:r>
            <a:endParaRPr kumimoji="1" lang="zh-CN" altLang="en-US"/>
          </a:p>
        </p:txBody>
      </p:sp>
      <p:sp>
        <p:nvSpPr>
          <p:cNvPr id="16" name="标题 1"/>
          <p:cNvSpPr txBox="1"/>
          <p:nvPr/>
        </p:nvSpPr>
        <p:spPr>
          <a:xfrm>
            <a:off x="920222" y="417527"/>
            <a:ext cx="1003136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Benefits of Advanced Audits</a:t>
            </a:r>
            <a:endParaRPr kumimoji="1" lang="zh-CN" altLang="en-US"/>
          </a:p>
        </p:txBody>
      </p:sp>
      <p:sp>
        <p:nvSpPr>
          <p:cNvPr id="17"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cxnSp>
        <p:nvCxnSpPr>
          <p:cNvPr id="19" name="标题 1"/>
          <p:cNvCxnSpPr/>
          <p:nvPr/>
        </p:nvCxnSpPr>
        <p:spPr>
          <a:xfrm>
            <a:off x="565150" y="958632"/>
            <a:ext cx="11049001" cy="0"/>
          </a:xfrm>
          <a:prstGeom prst="line">
            <a:avLst/>
          </a:prstGeom>
          <a:noFill/>
          <a:ln w="6350" cap="flat">
            <a:solidFill>
              <a:schemeClr val="accent1"/>
            </a:solidFill>
            <a:miter/>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920116" y="1948694"/>
            <a:ext cx="1080000" cy="602255"/>
          </a:xfrm>
          <a:prstGeom prst="rect">
            <a:avLst/>
          </a:prstGeom>
          <a:noFill/>
          <a:ln>
            <a:noFill/>
          </a:ln>
        </p:spPr>
        <p:txBody>
          <a:bodyPr vert="horz" wrap="square" lIns="0" tIns="0" rIns="0" bIns="0" rtlCol="0" anchor="t"/>
          <a:lstStyle/>
          <a:p>
            <a:pPr algn="ctr"/>
            <a:r>
              <a:rPr kumimoji="1" lang="en-US" altLang="zh-CN" sz="4400">
                <a:ln w="12700">
                  <a:noFill/>
                </a:ln>
                <a:solidFill>
                  <a:srgbClr val="262626">
                    <a:alpha val="100000"/>
                  </a:srgbClr>
                </a:solidFill>
                <a:latin typeface="poppins-bold"/>
                <a:ea typeface="poppins-bold"/>
                <a:cs typeface="poppins-bold"/>
              </a:rPr>
              <a:t>01</a:t>
            </a:r>
            <a:endParaRPr kumimoji="1" lang="zh-CN" altLang="en-US"/>
          </a:p>
        </p:txBody>
      </p:sp>
      <p:sp>
        <p:nvSpPr>
          <p:cNvPr id="4" name="标题 1"/>
          <p:cNvSpPr txBox="1"/>
          <p:nvPr/>
        </p:nvSpPr>
        <p:spPr>
          <a:xfrm>
            <a:off x="3187672" y="2697223"/>
            <a:ext cx="544893" cy="93685"/>
          </a:xfrm>
          <a:prstGeom prst="roundRect">
            <a:avLst>
              <a:gd name="adj" fmla="val 50000"/>
            </a:avLst>
          </a:prstGeom>
          <a:gradFill>
            <a:gsLst>
              <a:gs pos="0">
                <a:schemeClr val="accent1">
                  <a:alpha val="100000"/>
                </a:schemeClr>
              </a:gs>
              <a:gs pos="100000">
                <a:schemeClr val="accent1">
                  <a:lumMod val="60000"/>
                  <a:lumOff val="40000"/>
                  <a:alpha val="100000"/>
                </a:schemeClr>
              </a:gs>
            </a:gsLst>
            <a:lin ang="0" scaled="0"/>
          </a:gradFill>
          <a:ln w="6350" cap="sq">
            <a:solidFill>
              <a:schemeClr val="bg1"/>
            </a:solidFill>
            <a:miter/>
          </a:ln>
          <a:effectLst>
            <a:outerShdw blurRad="76200" sx="102000" sy="102000" algn="ctr" rotWithShape="0">
              <a:schemeClr val="tx1">
                <a:lumMod val="75000"/>
                <a:lumOff val="25000"/>
                <a:alpha val="2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8179182" y="1948694"/>
            <a:ext cx="1080000" cy="602255"/>
          </a:xfrm>
          <a:prstGeom prst="rect">
            <a:avLst/>
          </a:prstGeom>
          <a:noFill/>
          <a:ln>
            <a:noFill/>
          </a:ln>
        </p:spPr>
        <p:txBody>
          <a:bodyPr vert="horz" wrap="square" lIns="0" tIns="0" rIns="0" bIns="0" rtlCol="0" anchor="t"/>
          <a:lstStyle/>
          <a:p>
            <a:pPr algn="ctr"/>
            <a:r>
              <a:rPr kumimoji="1" lang="en-US" altLang="zh-CN" sz="4400">
                <a:ln w="12700">
                  <a:noFill/>
                </a:ln>
                <a:solidFill>
                  <a:srgbClr val="262626">
                    <a:alpha val="100000"/>
                  </a:srgbClr>
                </a:solidFill>
                <a:latin typeface="poppins-bold"/>
                <a:ea typeface="poppins-bold"/>
                <a:cs typeface="poppins-bold"/>
              </a:rPr>
              <a:t>02</a:t>
            </a:r>
            <a:endParaRPr kumimoji="1" lang="zh-CN" altLang="en-US"/>
          </a:p>
        </p:txBody>
      </p:sp>
      <p:sp>
        <p:nvSpPr>
          <p:cNvPr id="6" name="标题 1"/>
          <p:cNvSpPr txBox="1"/>
          <p:nvPr/>
        </p:nvSpPr>
        <p:spPr>
          <a:xfrm>
            <a:off x="8446736" y="2697223"/>
            <a:ext cx="544893" cy="93685"/>
          </a:xfrm>
          <a:prstGeom prst="roundRect">
            <a:avLst>
              <a:gd name="adj" fmla="val 50000"/>
            </a:avLst>
          </a:prstGeom>
          <a:gradFill>
            <a:gsLst>
              <a:gs pos="0">
                <a:schemeClr val="accent1">
                  <a:alpha val="100000"/>
                </a:schemeClr>
              </a:gs>
              <a:gs pos="100000">
                <a:schemeClr val="accent1">
                  <a:lumMod val="60000"/>
                  <a:lumOff val="40000"/>
                  <a:alpha val="100000"/>
                </a:schemeClr>
              </a:gs>
            </a:gsLst>
            <a:lin ang="0" scaled="0"/>
          </a:gradFill>
          <a:ln w="6350" cap="sq">
            <a:solidFill>
              <a:schemeClr val="bg1"/>
            </a:solidFill>
            <a:miter/>
          </a:ln>
          <a:effectLst>
            <a:outerShdw blurRad="76200" sx="102000" sy="102000" algn="ctr" rotWithShape="0">
              <a:schemeClr val="tx1">
                <a:lumMod val="75000"/>
                <a:lumOff val="25000"/>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300117" y="2970630"/>
            <a:ext cx="4320000" cy="602255"/>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Data Granularity</a:t>
            </a:r>
            <a:endParaRPr kumimoji="1" lang="zh-CN" altLang="en-US"/>
          </a:p>
        </p:txBody>
      </p:sp>
      <p:sp>
        <p:nvSpPr>
          <p:cNvPr id="8" name="标题 1"/>
          <p:cNvSpPr txBox="1"/>
          <p:nvPr/>
        </p:nvSpPr>
        <p:spPr>
          <a:xfrm>
            <a:off x="1300117" y="3673140"/>
            <a:ext cx="4320000" cy="1642566"/>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The degree of detail included in audit data, with advanced audits analyzing minute transactions while standard audits focus on broader categories, impacting insights and decision- making.</a:t>
            </a:r>
            <a:endParaRPr kumimoji="1" lang="zh-CN" altLang="en-US"/>
          </a:p>
        </p:txBody>
      </p:sp>
      <p:sp>
        <p:nvSpPr>
          <p:cNvPr id="9" name="标题 1"/>
          <p:cNvSpPr txBox="1"/>
          <p:nvPr/>
        </p:nvSpPr>
        <p:spPr>
          <a:xfrm>
            <a:off x="6559183" y="2970630"/>
            <a:ext cx="4320000" cy="602255"/>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Reporting Capabilities</a:t>
            </a:r>
            <a:endParaRPr kumimoji="1" lang="zh-CN" altLang="en-US"/>
          </a:p>
        </p:txBody>
      </p:sp>
      <p:sp>
        <p:nvSpPr>
          <p:cNvPr id="10" name="标题 1"/>
          <p:cNvSpPr txBox="1"/>
          <p:nvPr/>
        </p:nvSpPr>
        <p:spPr>
          <a:xfrm>
            <a:off x="6559183" y="3673140"/>
            <a:ext cx="4320000" cy="1642566"/>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Advanced audits often feature sophisticated reporting tools that provide visualizations and comprehensive insights, while standard audits typically offer simpler, more traditional reports.</a:t>
            </a:r>
            <a:endParaRPr kumimoji="1" lang="zh-CN" altLang="en-US"/>
          </a:p>
        </p:txBody>
      </p:sp>
      <p:sp>
        <p:nvSpPr>
          <p:cNvPr id="11" name="标题 1"/>
          <p:cNvSpPr txBox="1"/>
          <p:nvPr/>
        </p:nvSpPr>
        <p:spPr>
          <a:xfrm>
            <a:off x="920222" y="417527"/>
            <a:ext cx="1003136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Depth of Analysis</a:t>
            </a:r>
            <a:endParaRPr kumimoji="1" lang="zh-CN" altLang="en-US"/>
          </a:p>
        </p:txBody>
      </p:sp>
      <p:sp>
        <p:nvSpPr>
          <p:cNvPr id="12"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cxnSp>
        <p:nvCxnSpPr>
          <p:cNvPr id="14" name="标题 1"/>
          <p:cNvCxnSpPr/>
          <p:nvPr/>
        </p:nvCxnSpPr>
        <p:spPr>
          <a:xfrm>
            <a:off x="565150" y="958632"/>
            <a:ext cx="11049001" cy="0"/>
          </a:xfrm>
          <a:prstGeom prst="line">
            <a:avLst/>
          </a:prstGeom>
          <a:noFill/>
          <a:ln w="6350" cap="flat">
            <a:solidFill>
              <a:schemeClr val="accent1"/>
            </a:solidFill>
            <a:miter/>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079338" y="3045600"/>
            <a:ext cx="1914235" cy="525861"/>
          </a:xfrm>
          <a:prstGeom prst="rect">
            <a:avLst/>
          </a:prstGeom>
          <a:noFill/>
          <a:ln>
            <a:noFill/>
          </a:ln>
        </p:spPr>
        <p:txBody>
          <a:bodyPr vert="horz" wrap="square" lIns="0" tIns="0" rIns="0" bIns="0" rtlCol="0" anchor="t"/>
          <a:lstStyle/>
          <a:p>
            <a:pPr algn="l"/>
            <a:r>
              <a:rPr kumimoji="1" lang="en-US" altLang="zh-CN" sz="1139">
                <a:ln w="12700">
                  <a:noFill/>
                </a:ln>
                <a:solidFill>
                  <a:srgbClr val="000000">
                    <a:alpha val="100000"/>
                  </a:srgbClr>
                </a:solidFill>
                <a:latin typeface="poppins-bold"/>
                <a:ea typeface="poppins-bold"/>
                <a:cs typeface="poppins-bold"/>
              </a:rPr>
              <a:t>Situations Favoring Standard Audits</a:t>
            </a:r>
            <a:endParaRPr kumimoji="1" lang="zh-CN" altLang="en-US"/>
          </a:p>
        </p:txBody>
      </p:sp>
      <p:sp>
        <p:nvSpPr>
          <p:cNvPr id="4" name="标题 1"/>
          <p:cNvSpPr txBox="1"/>
          <p:nvPr/>
        </p:nvSpPr>
        <p:spPr>
          <a:xfrm>
            <a:off x="3079339" y="3631470"/>
            <a:ext cx="1912875" cy="2176641"/>
          </a:xfrm>
          <a:prstGeom prst="rect">
            <a:avLst/>
          </a:prstGeom>
          <a:noFill/>
          <a:ln>
            <a:noFill/>
          </a:ln>
        </p:spPr>
        <p:txBody>
          <a:bodyPr vert="horz" wrap="square" lIns="0" tIns="0" rIns="0" bIns="0" rtlCol="0" anchor="t"/>
          <a:lstStyle/>
          <a:p>
            <a:pPr algn="l"/>
            <a:r>
              <a:rPr kumimoji="1" lang="en-US" altLang="zh-CN" sz="1254">
                <a:ln w="12700">
                  <a:noFill/>
                </a:ln>
                <a:solidFill>
                  <a:srgbClr val="000000">
                    <a:alpha val="100000"/>
                  </a:srgbClr>
                </a:solidFill>
                <a:latin typeface="Poppins"/>
                <a:ea typeface="Poppins"/>
                <a:cs typeface="Poppins"/>
              </a:rPr>
              <a:t>Ideal for organizations with straightforward operations or compliance requirements, standard audits provide sufficient oversight without necessitating extensive resources or complexities.</a:t>
            </a:r>
            <a:endParaRPr kumimoji="1" lang="zh-CN" altLang="en-US"/>
          </a:p>
        </p:txBody>
      </p:sp>
      <p:sp>
        <p:nvSpPr>
          <p:cNvPr id="5" name="标题 1"/>
          <p:cNvSpPr txBox="1"/>
          <p:nvPr/>
        </p:nvSpPr>
        <p:spPr>
          <a:xfrm>
            <a:off x="7090616" y="3045600"/>
            <a:ext cx="1914235" cy="525861"/>
          </a:xfrm>
          <a:prstGeom prst="rect">
            <a:avLst/>
          </a:prstGeom>
          <a:noFill/>
          <a:ln>
            <a:noFill/>
          </a:ln>
        </p:spPr>
        <p:txBody>
          <a:bodyPr vert="horz" wrap="square" lIns="0" tIns="0" rIns="0" bIns="0" rtlCol="0" anchor="t"/>
          <a:lstStyle/>
          <a:p>
            <a:pPr algn="l"/>
            <a:r>
              <a:rPr kumimoji="1" lang="en-US" altLang="zh-CN" sz="1600">
                <a:ln w="12700">
                  <a:noFill/>
                </a:ln>
                <a:solidFill>
                  <a:srgbClr val="000000">
                    <a:alpha val="100000"/>
                  </a:srgbClr>
                </a:solidFill>
                <a:latin typeface="poppins-bold"/>
                <a:ea typeface="poppins-bold"/>
                <a:cs typeface="poppins-bold"/>
              </a:rPr>
              <a:t>Scenarios for Advanced Audits</a:t>
            </a:r>
            <a:endParaRPr kumimoji="1" lang="zh-CN" altLang="en-US"/>
          </a:p>
        </p:txBody>
      </p:sp>
      <p:sp>
        <p:nvSpPr>
          <p:cNvPr id="6" name="标题 1"/>
          <p:cNvSpPr txBox="1"/>
          <p:nvPr/>
        </p:nvSpPr>
        <p:spPr>
          <a:xfrm>
            <a:off x="7090617" y="3631471"/>
            <a:ext cx="1905973" cy="2199486"/>
          </a:xfrm>
          <a:prstGeom prst="rect">
            <a:avLst/>
          </a:prstGeom>
          <a:noFill/>
          <a:ln>
            <a:noFill/>
          </a:ln>
        </p:spPr>
        <p:txBody>
          <a:bodyPr vert="horz" wrap="square" lIns="0" tIns="0" rIns="0" bIns="0" rtlCol="0" anchor="t"/>
          <a:lstStyle/>
          <a:p>
            <a:pPr algn="l"/>
            <a:r>
              <a:rPr kumimoji="1" lang="en-US" altLang="zh-CN" sz="1147">
                <a:ln w="12700">
                  <a:noFill/>
                </a:ln>
                <a:solidFill>
                  <a:srgbClr val="000000">
                    <a:alpha val="100000"/>
                  </a:srgbClr>
                </a:solidFill>
                <a:latin typeface="Poppins"/>
                <a:ea typeface="Poppins"/>
                <a:cs typeface="Poppins"/>
              </a:rPr>
              <a:t>Recommended for organizations with intricate structures or high- risk environments, advanced audits deliver deeper insights and risk management, ensuring thorough assessment and enhanced accountability.</a:t>
            </a:r>
            <a:endParaRPr kumimoji="1" lang="zh-CN" altLang="en-US"/>
          </a:p>
        </p:txBody>
      </p:sp>
      <p:sp>
        <p:nvSpPr>
          <p:cNvPr id="7" name="标题 1"/>
          <p:cNvSpPr txBox="1"/>
          <p:nvPr/>
        </p:nvSpPr>
        <p:spPr>
          <a:xfrm>
            <a:off x="3079339" y="2028910"/>
            <a:ext cx="1397000" cy="685800"/>
          </a:xfrm>
          <a:prstGeom prst="rect">
            <a:avLst/>
          </a:prstGeom>
          <a:noFill/>
          <a:ln>
            <a:noFill/>
          </a:ln>
        </p:spPr>
        <p:txBody>
          <a:bodyPr vert="horz" wrap="square" lIns="0" tIns="0" rIns="0" bIns="0" rtlCol="0" anchor="t">
            <a:spAutoFit/>
          </a:bodyPr>
          <a:lstStyle/>
          <a:p>
            <a:pPr algn="l"/>
            <a:r>
              <a:rPr kumimoji="1" lang="en-US" altLang="zh-CN" sz="5400">
                <a:ln w="12700">
                  <a:noFill/>
                </a:ln>
                <a:solidFill>
                  <a:srgbClr val="03103B">
                    <a:alpha val="100000"/>
                  </a:srgbClr>
                </a:solidFill>
                <a:latin typeface="poppins-bold"/>
                <a:ea typeface="poppins-bold"/>
                <a:cs typeface="poppins-bold"/>
              </a:rPr>
              <a:t>01</a:t>
            </a:r>
            <a:endParaRPr kumimoji="1" lang="zh-CN" altLang="en-US"/>
          </a:p>
        </p:txBody>
      </p:sp>
      <p:sp>
        <p:nvSpPr>
          <p:cNvPr id="8" name="标题 1"/>
          <p:cNvSpPr txBox="1"/>
          <p:nvPr/>
        </p:nvSpPr>
        <p:spPr>
          <a:xfrm>
            <a:off x="7090617" y="2028910"/>
            <a:ext cx="1397000" cy="685800"/>
          </a:xfrm>
          <a:prstGeom prst="rect">
            <a:avLst/>
          </a:prstGeom>
          <a:noFill/>
          <a:ln>
            <a:noFill/>
          </a:ln>
        </p:spPr>
        <p:txBody>
          <a:bodyPr vert="horz" wrap="square" lIns="0" tIns="0" rIns="0" bIns="0" rtlCol="0" anchor="t">
            <a:spAutoFit/>
          </a:bodyPr>
          <a:lstStyle/>
          <a:p>
            <a:pPr algn="l"/>
            <a:r>
              <a:rPr kumimoji="1" lang="en-US" altLang="zh-CN" sz="5400">
                <a:ln w="12700">
                  <a:noFill/>
                </a:ln>
                <a:solidFill>
                  <a:srgbClr val="03103B">
                    <a:alpha val="100000"/>
                  </a:srgbClr>
                </a:solidFill>
                <a:latin typeface="poppins-bold"/>
                <a:ea typeface="poppins-bold"/>
                <a:cs typeface="poppins-bold"/>
              </a:rPr>
              <a:t>02</a:t>
            </a:r>
            <a:endParaRPr kumimoji="1" lang="zh-CN" altLang="en-US"/>
          </a:p>
        </p:txBody>
      </p:sp>
      <p:sp>
        <p:nvSpPr>
          <p:cNvPr id="9" name="标题 1"/>
          <p:cNvSpPr txBox="1"/>
          <p:nvPr/>
        </p:nvSpPr>
        <p:spPr>
          <a:xfrm>
            <a:off x="920222" y="417527"/>
            <a:ext cx="1003136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Use Cases</a:t>
            </a:r>
            <a:endParaRPr kumimoji="1" lang="zh-CN" altLang="en-US"/>
          </a:p>
        </p:txBody>
      </p:sp>
      <p:sp>
        <p:nvSpPr>
          <p:cNvPr id="10"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cxnSp>
        <p:nvCxnSpPr>
          <p:cNvPr id="12" name="标题 1"/>
          <p:cNvCxnSpPr/>
          <p:nvPr/>
        </p:nvCxnSpPr>
        <p:spPr>
          <a:xfrm>
            <a:off x="565150" y="958632"/>
            <a:ext cx="11049001" cy="0"/>
          </a:xfrm>
          <a:prstGeom prst="line">
            <a:avLst/>
          </a:prstGeom>
          <a:noFill/>
          <a:ln w="6350" cap="flat">
            <a:solidFill>
              <a:schemeClr val="accent1"/>
            </a:solidFill>
            <a:miter/>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29612" y="2037592"/>
            <a:ext cx="2877216" cy="2926579"/>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660400" y="1957136"/>
            <a:ext cx="5092970" cy="3288631"/>
          </a:xfrm>
          <a:prstGeom prst="snip1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978826" y="3430482"/>
            <a:ext cx="4618920" cy="1614145"/>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Standard audit tools offer fundamental features for tracking user activity and compliance. They are typically user-friendly and suitable for organizations with basic auditing needs, ensuring ease of implementation.</a:t>
            </a:r>
            <a:endParaRPr kumimoji="1" lang="zh-CN" altLang="en-US" dirty="0"/>
          </a:p>
        </p:txBody>
      </p:sp>
      <p:sp>
        <p:nvSpPr>
          <p:cNvPr id="6" name="标题 1"/>
          <p:cNvSpPr txBox="1"/>
          <p:nvPr/>
        </p:nvSpPr>
        <p:spPr>
          <a:xfrm>
            <a:off x="1949116" y="2229853"/>
            <a:ext cx="3648628" cy="811128"/>
          </a:xfrm>
          <a:prstGeom prst="rect">
            <a:avLst/>
          </a:prstGeom>
          <a:noFill/>
          <a:ln cap="sq">
            <a:noFill/>
          </a:ln>
        </p:spPr>
        <p:txBody>
          <a:bodyPr vert="horz" wrap="square" lIns="0" tIns="0" rIns="0" bIns="0" rtlCol="0" anchor="ctr"/>
          <a:lstStyle/>
          <a:p>
            <a:pPr algn="r"/>
            <a:r>
              <a:rPr kumimoji="1" lang="en-US" altLang="zh-CN" sz="1600">
                <a:ln w="12700">
                  <a:noFill/>
                </a:ln>
                <a:solidFill>
                  <a:srgbClr val="03103B">
                    <a:alpha val="100000"/>
                  </a:srgbClr>
                </a:solidFill>
                <a:latin typeface="poppins-bold"/>
                <a:ea typeface="poppins-bold"/>
                <a:cs typeface="poppins-bold"/>
              </a:rPr>
              <a:t>Standard Audit Tools</a:t>
            </a:r>
            <a:endParaRPr kumimoji="1" lang="zh-CN" altLang="en-US"/>
          </a:p>
        </p:txBody>
      </p:sp>
      <p:sp>
        <p:nvSpPr>
          <p:cNvPr id="7" name="标题 1"/>
          <p:cNvSpPr txBox="1"/>
          <p:nvPr/>
        </p:nvSpPr>
        <p:spPr>
          <a:xfrm>
            <a:off x="1019025" y="2310647"/>
            <a:ext cx="417609" cy="37454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cxnSp>
        <p:nvCxnSpPr>
          <p:cNvPr id="8" name="标题 1"/>
          <p:cNvCxnSpPr/>
          <p:nvPr/>
        </p:nvCxnSpPr>
        <p:spPr>
          <a:xfrm flipH="1">
            <a:off x="1590679" y="3121437"/>
            <a:ext cx="4007067" cy="0"/>
          </a:xfrm>
          <a:prstGeom prst="line">
            <a:avLst/>
          </a:prstGeom>
          <a:noFill/>
          <a:ln w="12700" cap="sq">
            <a:solidFill>
              <a:schemeClr val="accent1"/>
            </a:solidFill>
            <a:miter/>
          </a:ln>
        </p:spPr>
      </p:cxnSp>
      <p:sp>
        <p:nvSpPr>
          <p:cNvPr id="9" name="标题 1"/>
          <p:cNvSpPr txBox="1"/>
          <p:nvPr/>
        </p:nvSpPr>
        <p:spPr>
          <a:xfrm>
            <a:off x="1565279" y="3098065"/>
            <a:ext cx="868449" cy="4674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495142" y="2037592"/>
            <a:ext cx="2877216" cy="2926579"/>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6425930" y="1957136"/>
            <a:ext cx="5092970" cy="3288631"/>
          </a:xfrm>
          <a:prstGeom prst="snip1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6744356" y="3430482"/>
            <a:ext cx="4618920" cy="1614145"/>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Advanced audit tools provide deeper insights and analytics for comprehensive auditing capabilities. These tools support complex compliance requirements and offer detailed reporting functions, tailored for larger organizations or those with stringent regulatory mandates.</a:t>
            </a:r>
            <a:endParaRPr kumimoji="1" lang="zh-CN" altLang="en-US"/>
          </a:p>
        </p:txBody>
      </p:sp>
      <p:sp>
        <p:nvSpPr>
          <p:cNvPr id="13" name="标题 1"/>
          <p:cNvSpPr txBox="1"/>
          <p:nvPr/>
        </p:nvSpPr>
        <p:spPr>
          <a:xfrm>
            <a:off x="7714646" y="2229853"/>
            <a:ext cx="3648628" cy="811128"/>
          </a:xfrm>
          <a:prstGeom prst="rect">
            <a:avLst/>
          </a:prstGeom>
          <a:noFill/>
          <a:ln cap="sq">
            <a:noFill/>
          </a:ln>
        </p:spPr>
        <p:txBody>
          <a:bodyPr vert="horz" wrap="square" lIns="0" tIns="0" rIns="0" bIns="0" rtlCol="0" anchor="ctr"/>
          <a:lstStyle/>
          <a:p>
            <a:pPr algn="r"/>
            <a:r>
              <a:rPr kumimoji="1" lang="en-US" altLang="zh-CN" sz="1600">
                <a:ln w="12700">
                  <a:noFill/>
                </a:ln>
                <a:solidFill>
                  <a:srgbClr val="03103B">
                    <a:alpha val="100000"/>
                  </a:srgbClr>
                </a:solidFill>
                <a:latin typeface="poppins-bold"/>
                <a:ea typeface="poppins-bold"/>
                <a:cs typeface="poppins-bold"/>
              </a:rPr>
              <a:t>Advanced Audit Tools</a:t>
            </a:r>
            <a:endParaRPr kumimoji="1" lang="zh-CN" altLang="en-US"/>
          </a:p>
        </p:txBody>
      </p:sp>
      <p:sp>
        <p:nvSpPr>
          <p:cNvPr id="14" name="标题 1"/>
          <p:cNvSpPr txBox="1"/>
          <p:nvPr/>
        </p:nvSpPr>
        <p:spPr>
          <a:xfrm>
            <a:off x="6784555" y="2289113"/>
            <a:ext cx="417609" cy="417609"/>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cxnSp>
        <p:nvCxnSpPr>
          <p:cNvPr id="15" name="标题 1"/>
          <p:cNvCxnSpPr/>
          <p:nvPr/>
        </p:nvCxnSpPr>
        <p:spPr>
          <a:xfrm flipH="1">
            <a:off x="7356209" y="3121437"/>
            <a:ext cx="4007067" cy="0"/>
          </a:xfrm>
          <a:prstGeom prst="line">
            <a:avLst/>
          </a:prstGeom>
          <a:noFill/>
          <a:ln w="12700" cap="sq">
            <a:solidFill>
              <a:schemeClr val="accent1"/>
            </a:solidFill>
            <a:miter/>
          </a:ln>
        </p:spPr>
      </p:cxnSp>
      <p:sp>
        <p:nvSpPr>
          <p:cNvPr id="16" name="标题 1"/>
          <p:cNvSpPr txBox="1"/>
          <p:nvPr/>
        </p:nvSpPr>
        <p:spPr>
          <a:xfrm>
            <a:off x="7330809" y="3098065"/>
            <a:ext cx="868449" cy="4674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920222" y="417527"/>
            <a:ext cx="1003136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Comparative Analysis of Tools</a:t>
            </a:r>
            <a:endParaRPr kumimoji="1" lang="zh-CN" altLang="en-US"/>
          </a:p>
        </p:txBody>
      </p:sp>
      <p:sp>
        <p:nvSpPr>
          <p:cNvPr id="18"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cxnSp>
        <p:nvCxnSpPr>
          <p:cNvPr id="20" name="标题 1"/>
          <p:cNvCxnSpPr/>
          <p:nvPr/>
        </p:nvCxnSpPr>
        <p:spPr>
          <a:xfrm>
            <a:off x="565150" y="958632"/>
            <a:ext cx="11049001" cy="0"/>
          </a:xfrm>
          <a:prstGeom prst="line">
            <a:avLst/>
          </a:prstGeom>
          <a:noFill/>
          <a:ln w="6350" cap="flat">
            <a:solidFill>
              <a:schemeClr val="accent1"/>
            </a:solidFill>
            <a:miter/>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594114" y="1439051"/>
            <a:ext cx="8991071" cy="2000238"/>
          </a:xfrm>
          <a:prstGeom prst="round2DiagRect">
            <a:avLst/>
          </a:prstGeom>
          <a:solidFill>
            <a:schemeClr val="bg1"/>
          </a:solid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2081264" y="1997769"/>
            <a:ext cx="8292565" cy="738361"/>
          </a:xfrm>
          <a:prstGeom prst="rect">
            <a:avLst/>
          </a:prstGeom>
          <a:noFill/>
          <a:ln>
            <a:noFill/>
          </a:ln>
        </p:spPr>
        <p:txBody>
          <a:bodyPr vert="horz" wrap="square" lIns="0" tIns="0" rIns="0" bIns="0" rtlCol="0" anchor="t"/>
          <a:lstStyle/>
          <a:p>
            <a:pPr algn="l"/>
            <a:r>
              <a:rPr kumimoji="1" lang="en-US" altLang="zh-CN" sz="1018">
                <a:ln w="12700">
                  <a:noFill/>
                </a:ln>
                <a:solidFill>
                  <a:srgbClr val="262626">
                    <a:alpha val="100000"/>
                  </a:srgbClr>
                </a:solidFill>
                <a:latin typeface="Poppins"/>
                <a:ea typeface="Poppins"/>
                <a:cs typeface="Poppins"/>
              </a:rPr>
              <a:t>When selecting an audit type, evaluate the organization's specific needs, regulatory requirements, potential risks, and the scope of the audit to ensure comprehensive coverage and effectiveness.</a:t>
            </a:r>
            <a:endParaRPr kumimoji="1" lang="zh-CN" altLang="en-US"/>
          </a:p>
        </p:txBody>
      </p:sp>
      <p:sp>
        <p:nvSpPr>
          <p:cNvPr id="5" name="标题 1"/>
          <p:cNvSpPr txBox="1"/>
          <p:nvPr/>
        </p:nvSpPr>
        <p:spPr>
          <a:xfrm>
            <a:off x="9261563" y="2591532"/>
            <a:ext cx="1157986" cy="738361"/>
          </a:xfrm>
          <a:prstGeom prst="rect">
            <a:avLst/>
          </a:prstGeom>
          <a:noFill/>
          <a:ln>
            <a:noFill/>
          </a:ln>
        </p:spPr>
        <p:txBody>
          <a:bodyPr vert="horz" wrap="square" lIns="0" tIns="0" rIns="0" bIns="0" rtlCol="0" anchor="t"/>
          <a:lstStyle/>
          <a:p>
            <a:pPr algn="r"/>
            <a:r>
              <a:rPr kumimoji="1" lang="en-US" altLang="zh-CN" sz="5400">
                <a:ln w="12700">
                  <a:solidFill>
                    <a:srgbClr val="0068BF">
                      <a:alpha val="100000"/>
                    </a:srgbClr>
                  </a:solidFill>
                </a:ln>
                <a:solidFill>
                  <a:srgbClr val="FFFFFF">
                    <a:alpha val="100000"/>
                  </a:srgbClr>
                </a:solidFill>
                <a:latin typeface="poppins-bold"/>
                <a:ea typeface="poppins-bold"/>
                <a:cs typeface="poppins-bold"/>
              </a:rPr>
              <a:t>01</a:t>
            </a:r>
            <a:endParaRPr kumimoji="1" lang="zh-CN" altLang="en-US"/>
          </a:p>
        </p:txBody>
      </p:sp>
      <p:sp>
        <p:nvSpPr>
          <p:cNvPr id="6" name="标题 1"/>
          <p:cNvSpPr txBox="1"/>
          <p:nvPr/>
        </p:nvSpPr>
        <p:spPr>
          <a:xfrm>
            <a:off x="1878238" y="1584809"/>
            <a:ext cx="45719" cy="40974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2081264" y="1569021"/>
            <a:ext cx="8294636"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Factors to Consider</a:t>
            </a:r>
            <a:endParaRPr kumimoji="1" lang="zh-CN" altLang="en-US"/>
          </a:p>
        </p:txBody>
      </p:sp>
      <p:sp>
        <p:nvSpPr>
          <p:cNvPr id="8" name="标题 1"/>
          <p:cNvSpPr txBox="1"/>
          <p:nvPr/>
        </p:nvSpPr>
        <p:spPr>
          <a:xfrm>
            <a:off x="1594114" y="3825111"/>
            <a:ext cx="8991071" cy="2000238"/>
          </a:xfrm>
          <a:prstGeom prst="round2DiagRect">
            <a:avLst/>
          </a:prstGeom>
          <a:solidFill>
            <a:schemeClr val="bg1"/>
          </a:solid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2081264" y="4383829"/>
            <a:ext cx="8292565" cy="738361"/>
          </a:xfrm>
          <a:prstGeom prst="rect">
            <a:avLst/>
          </a:prstGeom>
          <a:noFill/>
          <a:ln>
            <a:noFill/>
          </a:ln>
        </p:spPr>
        <p:txBody>
          <a:bodyPr vert="horz" wrap="square" lIns="0" tIns="0" rIns="0" bIns="0" rtlCol="0" anchor="t"/>
          <a:lstStyle/>
          <a:p>
            <a:pPr algn="l"/>
            <a:r>
              <a:rPr kumimoji="1" lang="en-US" altLang="zh-CN" sz="1018">
                <a:ln w="12700">
                  <a:noFill/>
                </a:ln>
                <a:solidFill>
                  <a:srgbClr val="262626">
                    <a:alpha val="100000"/>
                  </a:srgbClr>
                </a:solidFill>
                <a:latin typeface="Poppins"/>
                <a:ea typeface="Poppins"/>
                <a:cs typeface="Poppins"/>
              </a:rPr>
              <a:t>Engaging stakeholders early in the audit process is crucial. Their insights can shape the audit's focus and ensure that the objectives align with organizational goals and stakeholder expectations.</a:t>
            </a:r>
            <a:endParaRPr kumimoji="1" lang="zh-CN" altLang="en-US"/>
          </a:p>
        </p:txBody>
      </p:sp>
      <p:sp>
        <p:nvSpPr>
          <p:cNvPr id="10" name="标题 1"/>
          <p:cNvSpPr txBox="1"/>
          <p:nvPr/>
        </p:nvSpPr>
        <p:spPr>
          <a:xfrm>
            <a:off x="9261563" y="4977592"/>
            <a:ext cx="1157986" cy="738361"/>
          </a:xfrm>
          <a:prstGeom prst="rect">
            <a:avLst/>
          </a:prstGeom>
          <a:noFill/>
          <a:ln>
            <a:noFill/>
          </a:ln>
        </p:spPr>
        <p:txBody>
          <a:bodyPr vert="horz" wrap="square" lIns="0" tIns="0" rIns="0" bIns="0" rtlCol="0" anchor="t"/>
          <a:lstStyle/>
          <a:p>
            <a:pPr algn="r"/>
            <a:r>
              <a:rPr kumimoji="1" lang="en-US" altLang="zh-CN" sz="5400">
                <a:ln w="12700">
                  <a:solidFill>
                    <a:srgbClr val="0068BF">
                      <a:alpha val="100000"/>
                    </a:srgbClr>
                  </a:solidFill>
                </a:ln>
                <a:solidFill>
                  <a:srgbClr val="FFFFFF">
                    <a:alpha val="100000"/>
                  </a:srgbClr>
                </a:solidFill>
                <a:latin typeface="poppins-bold"/>
                <a:ea typeface="poppins-bold"/>
                <a:cs typeface="poppins-bold"/>
              </a:rPr>
              <a:t>02</a:t>
            </a:r>
            <a:endParaRPr kumimoji="1" lang="zh-CN" altLang="en-US"/>
          </a:p>
        </p:txBody>
      </p:sp>
      <p:sp>
        <p:nvSpPr>
          <p:cNvPr id="11" name="标题 1"/>
          <p:cNvSpPr txBox="1"/>
          <p:nvPr/>
        </p:nvSpPr>
        <p:spPr>
          <a:xfrm>
            <a:off x="1878238" y="3970869"/>
            <a:ext cx="45719" cy="40974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2081264" y="3955081"/>
            <a:ext cx="8294636"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Stakeholder Input</a:t>
            </a:r>
            <a:endParaRPr kumimoji="1" lang="zh-CN" altLang="en-US"/>
          </a:p>
        </p:txBody>
      </p:sp>
      <p:sp>
        <p:nvSpPr>
          <p:cNvPr id="13" name="标题 1"/>
          <p:cNvSpPr txBox="1"/>
          <p:nvPr/>
        </p:nvSpPr>
        <p:spPr>
          <a:xfrm>
            <a:off x="920222" y="417527"/>
            <a:ext cx="1003136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Choosing the Right Audit Type</a:t>
            </a:r>
            <a:endParaRPr kumimoji="1" lang="zh-CN" altLang="en-US"/>
          </a:p>
        </p:txBody>
      </p:sp>
      <p:sp>
        <p:nvSpPr>
          <p:cNvPr id="14"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cxnSp>
        <p:nvCxnSpPr>
          <p:cNvPr id="16" name="标题 1"/>
          <p:cNvCxnSpPr/>
          <p:nvPr/>
        </p:nvCxnSpPr>
        <p:spPr>
          <a:xfrm>
            <a:off x="565150" y="958632"/>
            <a:ext cx="11049001" cy="0"/>
          </a:xfrm>
          <a:prstGeom prst="line">
            <a:avLst/>
          </a:prstGeom>
          <a:noFill/>
          <a:ln w="6350" cap="flat">
            <a:solidFill>
              <a:schemeClr val="accent1"/>
            </a:solidFill>
            <a:miter/>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A2D7E-9717-1E56-6F6C-CB6FF77B27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B0B2816-8C60-884B-23D4-174C67C4A7CF}"/>
              </a:ext>
            </a:extLst>
          </p:cNvPr>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a:extLst>
              <a:ext uri="{FF2B5EF4-FFF2-40B4-BE49-F238E27FC236}">
                <a16:creationId xmlns:a16="http://schemas.microsoft.com/office/drawing/2014/main" id="{7983ED0F-0ADE-6B54-6D51-3F8DCB15934B}"/>
              </a:ext>
            </a:extLst>
          </p:cNvPr>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a:extLst>
              <a:ext uri="{FF2B5EF4-FFF2-40B4-BE49-F238E27FC236}">
                <a16:creationId xmlns:a16="http://schemas.microsoft.com/office/drawing/2014/main" id="{6A7AD830-6378-19C8-BE7F-D0C4F3671138}"/>
              </a:ext>
            </a:extLst>
          </p:cNvPr>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a:extLst>
              <a:ext uri="{FF2B5EF4-FFF2-40B4-BE49-F238E27FC236}">
                <a16:creationId xmlns:a16="http://schemas.microsoft.com/office/drawing/2014/main" id="{EB16A0D2-ADE7-239C-A7EB-04045A00BE6B}"/>
              </a:ext>
            </a:extLst>
          </p:cNvPr>
          <p:cNvGrpSpPr/>
          <p:nvPr/>
        </p:nvGrpSpPr>
        <p:grpSpPr>
          <a:xfrm>
            <a:off x="9190827" y="208603"/>
            <a:ext cx="2991107" cy="1064494"/>
            <a:chOff x="9190827" y="208603"/>
            <a:chExt cx="2991107" cy="1064494"/>
          </a:xfrm>
        </p:grpSpPr>
        <p:grpSp>
          <p:nvGrpSpPr>
            <p:cNvPr id="7" name="Group 6">
              <a:extLst>
                <a:ext uri="{FF2B5EF4-FFF2-40B4-BE49-F238E27FC236}">
                  <a16:creationId xmlns:a16="http://schemas.microsoft.com/office/drawing/2014/main" id="{ED06EEA2-BCE0-B87D-0EC5-8C08D3419782}"/>
                </a:ext>
              </a:extLst>
            </p:cNvPr>
            <p:cNvGrpSpPr/>
            <p:nvPr/>
          </p:nvGrpSpPr>
          <p:grpSpPr>
            <a:xfrm>
              <a:off x="10052774" y="934058"/>
              <a:ext cx="1552690" cy="292017"/>
              <a:chOff x="10052774" y="934058"/>
              <a:chExt cx="1552690" cy="292017"/>
            </a:xfrm>
          </p:grpSpPr>
          <p:sp>
            <p:nvSpPr>
              <p:cNvPr id="8" name="标题 1">
                <a:extLst>
                  <a:ext uri="{FF2B5EF4-FFF2-40B4-BE49-F238E27FC236}">
                    <a16:creationId xmlns:a16="http://schemas.microsoft.com/office/drawing/2014/main" id="{B736389C-7C9D-1BA2-5B8F-CBFF5CD42FDB}"/>
                  </a:ext>
                </a:extLst>
              </p:cNvPr>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a:extLst>
                  <a:ext uri="{FF2B5EF4-FFF2-40B4-BE49-F238E27FC236}">
                    <a16:creationId xmlns:a16="http://schemas.microsoft.com/office/drawing/2014/main" id="{04C6221A-C1D2-CEF7-851D-7398F1309EB1}"/>
                  </a:ext>
                </a:extLst>
              </p:cNvPr>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a:extLst>
                <a:ext uri="{FF2B5EF4-FFF2-40B4-BE49-F238E27FC236}">
                  <a16:creationId xmlns:a16="http://schemas.microsoft.com/office/drawing/2014/main" id="{3F25C84D-6CBF-D4B4-274C-4CD5204B7787}"/>
                </a:ext>
              </a:extLst>
            </p:cNvPr>
            <p:cNvGrpSpPr/>
            <p:nvPr/>
          </p:nvGrpSpPr>
          <p:grpSpPr>
            <a:xfrm>
              <a:off x="9190827" y="208603"/>
              <a:ext cx="1552730" cy="291976"/>
              <a:chOff x="9190827" y="208603"/>
              <a:chExt cx="1552730" cy="291976"/>
            </a:xfrm>
          </p:grpSpPr>
          <p:sp>
            <p:nvSpPr>
              <p:cNvPr id="11" name="标题 1">
                <a:extLst>
                  <a:ext uri="{FF2B5EF4-FFF2-40B4-BE49-F238E27FC236}">
                    <a16:creationId xmlns:a16="http://schemas.microsoft.com/office/drawing/2014/main" id="{9D4E05C1-256E-4CDA-10ED-77C6F5C36127}"/>
                  </a:ext>
                </a:extLst>
              </p:cNvPr>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a:extLst>
                  <a:ext uri="{FF2B5EF4-FFF2-40B4-BE49-F238E27FC236}">
                    <a16:creationId xmlns:a16="http://schemas.microsoft.com/office/drawing/2014/main" id="{2B452546-48F0-D408-E908-B9D4CE447598}"/>
                  </a:ext>
                </a:extLst>
              </p:cNvPr>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a:extLst>
                <a:ext uri="{FF2B5EF4-FFF2-40B4-BE49-F238E27FC236}">
                  <a16:creationId xmlns:a16="http://schemas.microsoft.com/office/drawing/2014/main" id="{986B6E76-F016-4989-3DC7-1E695A8EF8E6}"/>
                </a:ext>
              </a:extLst>
            </p:cNvPr>
            <p:cNvGrpSpPr/>
            <p:nvPr/>
          </p:nvGrpSpPr>
          <p:grpSpPr>
            <a:xfrm>
              <a:off x="10608730" y="438571"/>
              <a:ext cx="491177" cy="296671"/>
              <a:chOff x="10608730" y="438571"/>
              <a:chExt cx="491177" cy="296671"/>
            </a:xfrm>
          </p:grpSpPr>
          <p:sp>
            <p:nvSpPr>
              <p:cNvPr id="14" name="标题 1">
                <a:extLst>
                  <a:ext uri="{FF2B5EF4-FFF2-40B4-BE49-F238E27FC236}">
                    <a16:creationId xmlns:a16="http://schemas.microsoft.com/office/drawing/2014/main" id="{4AD2BADF-EC2A-4EE0-DEA0-11A4C20D3E0C}"/>
                  </a:ext>
                </a:extLst>
              </p:cNvPr>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a:extLst>
                  <a:ext uri="{FF2B5EF4-FFF2-40B4-BE49-F238E27FC236}">
                    <a16:creationId xmlns:a16="http://schemas.microsoft.com/office/drawing/2014/main" id="{106A2D89-66DD-6DE4-523B-7DE2AE5B12D1}"/>
                  </a:ext>
                </a:extLst>
              </p:cNvPr>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a:extLst>
                  <a:ext uri="{FF2B5EF4-FFF2-40B4-BE49-F238E27FC236}">
                    <a16:creationId xmlns:a16="http://schemas.microsoft.com/office/drawing/2014/main" id="{2A1CABE2-DA80-D771-48A6-37ABC8A4884F}"/>
                  </a:ext>
                </a:extLst>
              </p:cNvPr>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a:extLst>
                <a:ext uri="{FF2B5EF4-FFF2-40B4-BE49-F238E27FC236}">
                  <a16:creationId xmlns:a16="http://schemas.microsoft.com/office/drawing/2014/main" id="{AAF0ADF0-2A54-7FD0-825D-81520AE50671}"/>
                </a:ext>
              </a:extLst>
            </p:cNvPr>
            <p:cNvGrpSpPr/>
            <p:nvPr/>
          </p:nvGrpSpPr>
          <p:grpSpPr>
            <a:xfrm>
              <a:off x="10285216" y="976425"/>
              <a:ext cx="491167" cy="296672"/>
              <a:chOff x="10285216" y="976425"/>
              <a:chExt cx="491167" cy="296672"/>
            </a:xfrm>
          </p:grpSpPr>
          <p:sp>
            <p:nvSpPr>
              <p:cNvPr id="18" name="标题 1">
                <a:extLst>
                  <a:ext uri="{FF2B5EF4-FFF2-40B4-BE49-F238E27FC236}">
                    <a16:creationId xmlns:a16="http://schemas.microsoft.com/office/drawing/2014/main" id="{740D9C35-7FE4-4A0C-52F5-1B959B750E8E}"/>
                  </a:ext>
                </a:extLst>
              </p:cNvPr>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a:extLst>
                  <a:ext uri="{FF2B5EF4-FFF2-40B4-BE49-F238E27FC236}">
                    <a16:creationId xmlns:a16="http://schemas.microsoft.com/office/drawing/2014/main" id="{3D7AFB27-B042-E030-A592-AB88337733C2}"/>
                  </a:ext>
                </a:extLst>
              </p:cNvPr>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a:extLst>
                  <a:ext uri="{FF2B5EF4-FFF2-40B4-BE49-F238E27FC236}">
                    <a16:creationId xmlns:a16="http://schemas.microsoft.com/office/drawing/2014/main" id="{421BBE94-FECD-49E6-7DCE-33D005599964}"/>
                  </a:ext>
                </a:extLst>
              </p:cNvPr>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a:extLst>
                <a:ext uri="{FF2B5EF4-FFF2-40B4-BE49-F238E27FC236}">
                  <a16:creationId xmlns:a16="http://schemas.microsoft.com/office/drawing/2014/main" id="{AC6AE75D-5B8F-8850-177C-62160F3505A6}"/>
                </a:ext>
              </a:extLst>
            </p:cNvPr>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a:extLst>
                <a:ext uri="{FF2B5EF4-FFF2-40B4-BE49-F238E27FC236}">
                  <a16:creationId xmlns:a16="http://schemas.microsoft.com/office/drawing/2014/main" id="{7FCCDB1C-F9E9-8E0F-3433-22FC83BCF279}"/>
                </a:ext>
              </a:extLst>
            </p:cNvPr>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a:extLst>
              <a:ext uri="{FF2B5EF4-FFF2-40B4-BE49-F238E27FC236}">
                <a16:creationId xmlns:a16="http://schemas.microsoft.com/office/drawing/2014/main" id="{B5F56210-EF6D-3987-A0BC-4CB8841353C9}"/>
              </a:ext>
            </a:extLst>
          </p:cNvPr>
          <p:cNvGrpSpPr/>
          <p:nvPr/>
        </p:nvGrpSpPr>
        <p:grpSpPr>
          <a:xfrm>
            <a:off x="7371609" y="4027943"/>
            <a:ext cx="6172387" cy="2196668"/>
            <a:chOff x="7371609" y="4027943"/>
            <a:chExt cx="6172387" cy="2196668"/>
          </a:xfrm>
        </p:grpSpPr>
        <p:grpSp>
          <p:nvGrpSpPr>
            <p:cNvPr id="24" name="Group 23">
              <a:extLst>
                <a:ext uri="{FF2B5EF4-FFF2-40B4-BE49-F238E27FC236}">
                  <a16:creationId xmlns:a16="http://schemas.microsoft.com/office/drawing/2014/main" id="{3CDBE6A8-A82C-8A1C-39C9-86032BB11F64}"/>
                </a:ext>
              </a:extLst>
            </p:cNvPr>
            <p:cNvGrpSpPr/>
            <p:nvPr/>
          </p:nvGrpSpPr>
          <p:grpSpPr>
            <a:xfrm>
              <a:off x="9150306" y="5524977"/>
              <a:ext cx="3204099" cy="602601"/>
              <a:chOff x="9150306" y="5524977"/>
              <a:chExt cx="3204099" cy="602601"/>
            </a:xfrm>
          </p:grpSpPr>
          <p:sp>
            <p:nvSpPr>
              <p:cNvPr id="25" name="标题 1">
                <a:extLst>
                  <a:ext uri="{FF2B5EF4-FFF2-40B4-BE49-F238E27FC236}">
                    <a16:creationId xmlns:a16="http://schemas.microsoft.com/office/drawing/2014/main" id="{DAA6DD03-71AF-99B0-B4FA-3B43A65D997E}"/>
                  </a:ext>
                </a:extLst>
              </p:cNvPr>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a:extLst>
                  <a:ext uri="{FF2B5EF4-FFF2-40B4-BE49-F238E27FC236}">
                    <a16:creationId xmlns:a16="http://schemas.microsoft.com/office/drawing/2014/main" id="{7674A99A-5D01-32E7-4391-6D790CDF7B59}"/>
                  </a:ext>
                </a:extLst>
              </p:cNvPr>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a:extLst>
                <a:ext uri="{FF2B5EF4-FFF2-40B4-BE49-F238E27FC236}">
                  <a16:creationId xmlns:a16="http://schemas.microsoft.com/office/drawing/2014/main" id="{F1D1C74F-ABF9-425B-E76A-55EBF896E41E}"/>
                </a:ext>
              </a:extLst>
            </p:cNvPr>
            <p:cNvGrpSpPr/>
            <p:nvPr/>
          </p:nvGrpSpPr>
          <p:grpSpPr>
            <a:xfrm>
              <a:off x="7371609" y="4027943"/>
              <a:ext cx="3204183" cy="602516"/>
              <a:chOff x="7371609" y="4027943"/>
              <a:chExt cx="3204183" cy="602516"/>
            </a:xfrm>
          </p:grpSpPr>
          <p:sp>
            <p:nvSpPr>
              <p:cNvPr id="28" name="标题 1">
                <a:extLst>
                  <a:ext uri="{FF2B5EF4-FFF2-40B4-BE49-F238E27FC236}">
                    <a16:creationId xmlns:a16="http://schemas.microsoft.com/office/drawing/2014/main" id="{AB9D4E87-6CB9-AB37-2F88-DAA81E55F861}"/>
                  </a:ext>
                </a:extLst>
              </p:cNvPr>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a:extLst>
                  <a:ext uri="{FF2B5EF4-FFF2-40B4-BE49-F238E27FC236}">
                    <a16:creationId xmlns:a16="http://schemas.microsoft.com/office/drawing/2014/main" id="{DCB72295-7845-4E6B-535E-A51898F32114}"/>
                  </a:ext>
                </a:extLst>
              </p:cNvPr>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a:extLst>
                <a:ext uri="{FF2B5EF4-FFF2-40B4-BE49-F238E27FC236}">
                  <a16:creationId xmlns:a16="http://schemas.microsoft.com/office/drawing/2014/main" id="{B43E05A6-A92E-87A7-76E7-69758572E6C3}"/>
                </a:ext>
              </a:extLst>
            </p:cNvPr>
            <p:cNvGrpSpPr/>
            <p:nvPr/>
          </p:nvGrpSpPr>
          <p:grpSpPr>
            <a:xfrm>
              <a:off x="10297564" y="4502499"/>
              <a:ext cx="1013583" cy="612206"/>
              <a:chOff x="10297564" y="4502499"/>
              <a:chExt cx="1013583" cy="612206"/>
            </a:xfrm>
          </p:grpSpPr>
          <p:sp>
            <p:nvSpPr>
              <p:cNvPr id="31" name="标题 1">
                <a:extLst>
                  <a:ext uri="{FF2B5EF4-FFF2-40B4-BE49-F238E27FC236}">
                    <a16:creationId xmlns:a16="http://schemas.microsoft.com/office/drawing/2014/main" id="{F893C624-1053-A6BF-14BB-5D858D38700D}"/>
                  </a:ext>
                </a:extLst>
              </p:cNvPr>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a:extLst>
                  <a:ext uri="{FF2B5EF4-FFF2-40B4-BE49-F238E27FC236}">
                    <a16:creationId xmlns:a16="http://schemas.microsoft.com/office/drawing/2014/main" id="{4ED9B2C0-0B30-E7D2-8548-A0CB9CBB05F4}"/>
                  </a:ext>
                </a:extLst>
              </p:cNvPr>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a:extLst>
                  <a:ext uri="{FF2B5EF4-FFF2-40B4-BE49-F238E27FC236}">
                    <a16:creationId xmlns:a16="http://schemas.microsoft.com/office/drawing/2014/main" id="{8FD28094-6536-FE24-4261-AE7F6995B559}"/>
                  </a:ext>
                </a:extLst>
              </p:cNvPr>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a:extLst>
                <a:ext uri="{FF2B5EF4-FFF2-40B4-BE49-F238E27FC236}">
                  <a16:creationId xmlns:a16="http://schemas.microsoft.com/office/drawing/2014/main" id="{68221344-87E6-E261-F06A-F40E8D01F9D5}"/>
                </a:ext>
              </a:extLst>
            </p:cNvPr>
            <p:cNvGrpSpPr/>
            <p:nvPr/>
          </p:nvGrpSpPr>
          <p:grpSpPr>
            <a:xfrm>
              <a:off x="9629967" y="5612405"/>
              <a:ext cx="1013562" cy="612206"/>
              <a:chOff x="9629967" y="5612405"/>
              <a:chExt cx="1013562" cy="612206"/>
            </a:xfrm>
          </p:grpSpPr>
          <p:sp>
            <p:nvSpPr>
              <p:cNvPr id="35" name="标题 1">
                <a:extLst>
                  <a:ext uri="{FF2B5EF4-FFF2-40B4-BE49-F238E27FC236}">
                    <a16:creationId xmlns:a16="http://schemas.microsoft.com/office/drawing/2014/main" id="{8FDBDA0A-3364-21E1-24A9-595F2BCCF840}"/>
                  </a:ext>
                </a:extLst>
              </p:cNvPr>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a:extLst>
                  <a:ext uri="{FF2B5EF4-FFF2-40B4-BE49-F238E27FC236}">
                    <a16:creationId xmlns:a16="http://schemas.microsoft.com/office/drawing/2014/main" id="{1008914A-E8B6-B947-77D7-B09D84A014E1}"/>
                  </a:ext>
                </a:extLst>
              </p:cNvPr>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a:extLst>
                  <a:ext uri="{FF2B5EF4-FFF2-40B4-BE49-F238E27FC236}">
                    <a16:creationId xmlns:a16="http://schemas.microsoft.com/office/drawing/2014/main" id="{BF9EA39A-6FAD-DBE9-5BFD-2D4E9EFD2D90}"/>
                  </a:ext>
                </a:extLst>
              </p:cNvPr>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a:extLst>
                <a:ext uri="{FF2B5EF4-FFF2-40B4-BE49-F238E27FC236}">
                  <a16:creationId xmlns:a16="http://schemas.microsoft.com/office/drawing/2014/main" id="{FC9DFF74-7477-1547-7079-646FE66EC073}"/>
                </a:ext>
              </a:extLst>
            </p:cNvPr>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a:extLst>
                <a:ext uri="{FF2B5EF4-FFF2-40B4-BE49-F238E27FC236}">
                  <a16:creationId xmlns:a16="http://schemas.microsoft.com/office/drawing/2014/main" id="{579A94CE-349E-4353-0DEA-9CA038754F02}"/>
                </a:ext>
              </a:extLst>
            </p:cNvPr>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a:extLst>
              <a:ext uri="{FF2B5EF4-FFF2-40B4-BE49-F238E27FC236}">
                <a16:creationId xmlns:a16="http://schemas.microsoft.com/office/drawing/2014/main" id="{74A922DC-5B26-16BF-A9DB-0C0AC3C0A501}"/>
              </a:ext>
            </a:extLst>
          </p:cNvPr>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dirty="0">
                <a:ln w="12700">
                  <a:noFill/>
                </a:ln>
                <a:solidFill>
                  <a:srgbClr val="FFFFFF">
                    <a:alpha val="100000"/>
                  </a:srgbClr>
                </a:solidFill>
                <a:latin typeface="poppins-bold"/>
                <a:ea typeface="poppins-bold"/>
                <a:cs typeface="poppins-bold"/>
              </a:rPr>
              <a:t>Utilizing Audit Insights</a:t>
            </a:r>
            <a:endParaRPr kumimoji="1" lang="zh-CN" altLang="en-US" dirty="0"/>
          </a:p>
        </p:txBody>
      </p:sp>
      <p:sp>
        <p:nvSpPr>
          <p:cNvPr id="41" name="标题 1">
            <a:extLst>
              <a:ext uri="{FF2B5EF4-FFF2-40B4-BE49-F238E27FC236}">
                <a16:creationId xmlns:a16="http://schemas.microsoft.com/office/drawing/2014/main" id="{8F538FC2-8558-7856-C9C0-B06458C3C155}"/>
              </a:ext>
            </a:extLst>
          </p:cNvPr>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dirty="0">
                <a:ln w="12700">
                  <a:noFill/>
                </a:ln>
                <a:solidFill>
                  <a:srgbClr val="94ACFA">
                    <a:alpha val="100000"/>
                  </a:srgbClr>
                </a:solidFill>
                <a:latin typeface="poppins-bold"/>
                <a:ea typeface="poppins-bold"/>
                <a:cs typeface="poppins-bold"/>
              </a:rPr>
              <a:t> 05</a:t>
            </a:r>
            <a:endParaRPr kumimoji="1" lang="zh-CN" altLang="en-US" dirty="0"/>
          </a:p>
        </p:txBody>
      </p:sp>
      <p:sp>
        <p:nvSpPr>
          <p:cNvPr id="42" name="标题 1">
            <a:extLst>
              <a:ext uri="{FF2B5EF4-FFF2-40B4-BE49-F238E27FC236}">
                <a16:creationId xmlns:a16="http://schemas.microsoft.com/office/drawing/2014/main" id="{F663AEB8-D9E3-551C-BEAF-759587800C6E}"/>
              </a:ext>
            </a:extLst>
          </p:cNvPr>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a:extLst>
              <a:ext uri="{FF2B5EF4-FFF2-40B4-BE49-F238E27FC236}">
                <a16:creationId xmlns:a16="http://schemas.microsoft.com/office/drawing/2014/main" id="{085EF5E0-F26E-CC55-CC3A-A554F41924DC}"/>
              </a:ext>
            </a:extLst>
          </p:cNvPr>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extLst>
      <p:ext uri="{BB962C8B-B14F-4D97-AF65-F5344CB8AC3E}">
        <p14:creationId xmlns:p14="http://schemas.microsoft.com/office/powerpoint/2010/main" val="362197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79474" y="5239167"/>
            <a:ext cx="10495132" cy="161925"/>
          </a:xfrm>
          <a:prstGeom prst="roundRect">
            <a:avLst>
              <a:gd name="adj" fmla="val 50000"/>
            </a:avLst>
          </a:prstGeom>
          <a:solidFill>
            <a:schemeClr val="accent1">
              <a:lumMod val="20000"/>
              <a:lumOff val="80000"/>
            </a:schemeClr>
          </a:solidFill>
          <a:ln cap="sq">
            <a:noFill/>
          </a:ln>
          <a:effectLst/>
        </p:spPr>
        <p:txBody>
          <a:bodyPr vert="horz" wrap="square" lIns="91440" tIns="45720" rIns="91440" bIns="45720" rtlCol="0" anchor="t"/>
          <a:lstStyle/>
          <a:p>
            <a:pPr algn="l"/>
            <a:endParaRPr kumimoji="1" lang="zh-CN" altLang="en-US"/>
          </a:p>
        </p:txBody>
      </p:sp>
      <p:sp>
        <p:nvSpPr>
          <p:cNvPr id="4" name="标题 1"/>
          <p:cNvSpPr txBox="1"/>
          <p:nvPr/>
        </p:nvSpPr>
        <p:spPr>
          <a:xfrm>
            <a:off x="3141540" y="5219847"/>
            <a:ext cx="208436" cy="208436"/>
          </a:xfrm>
          <a:prstGeom prst="ellipse">
            <a:avLst/>
          </a:pr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2749818" y="5641657"/>
            <a:ext cx="990600" cy="406400"/>
          </a:xfrm>
          <a:prstGeom prst="rect">
            <a:avLst/>
          </a:prstGeom>
          <a:noFill/>
          <a:ln>
            <a:noFill/>
          </a:ln>
        </p:spPr>
        <p:txBody>
          <a:bodyPr vert="horz" wrap="square" lIns="0" tIns="0" rIns="0" bIns="0" rtlCol="0" anchor="t">
            <a:spAutoFit/>
          </a:bodyPr>
          <a:lstStyle/>
          <a:p>
            <a:pPr algn="ctr"/>
            <a:r>
              <a:rPr kumimoji="1" lang="en-US" altLang="zh-CN" sz="3200">
                <a:ln w="12700">
                  <a:noFill/>
                </a:ln>
                <a:solidFill>
                  <a:srgbClr val="D9D9D9">
                    <a:alpha val="100000"/>
                  </a:srgbClr>
                </a:solidFill>
                <a:latin typeface="poppins-bold"/>
                <a:ea typeface="poppins-bold"/>
                <a:cs typeface="poppins-bold"/>
              </a:rPr>
              <a:t>01</a:t>
            </a:r>
            <a:endParaRPr kumimoji="1" lang="zh-CN" altLang="en-US"/>
          </a:p>
        </p:txBody>
      </p:sp>
      <p:sp>
        <p:nvSpPr>
          <p:cNvPr id="6" name="标题 1"/>
          <p:cNvSpPr txBox="1"/>
          <p:nvPr/>
        </p:nvSpPr>
        <p:spPr>
          <a:xfrm>
            <a:off x="8830912" y="5219847"/>
            <a:ext cx="208436" cy="208436"/>
          </a:xfrm>
          <a:prstGeom prst="ellipse">
            <a:avLst/>
          </a:pr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437603" y="5641657"/>
            <a:ext cx="990600" cy="406400"/>
          </a:xfrm>
          <a:prstGeom prst="rect">
            <a:avLst/>
          </a:prstGeom>
          <a:noFill/>
          <a:ln>
            <a:noFill/>
          </a:ln>
        </p:spPr>
        <p:txBody>
          <a:bodyPr vert="horz" wrap="square" lIns="0" tIns="0" rIns="0" bIns="0" rtlCol="0" anchor="t">
            <a:spAutoFit/>
          </a:bodyPr>
          <a:lstStyle/>
          <a:p>
            <a:pPr algn="ctr"/>
            <a:r>
              <a:rPr kumimoji="1" lang="en-US" altLang="zh-CN" sz="3200">
                <a:ln w="12700">
                  <a:noFill/>
                </a:ln>
                <a:solidFill>
                  <a:srgbClr val="D9D9D9">
                    <a:alpha val="100000"/>
                  </a:srgbClr>
                </a:solidFill>
                <a:latin typeface="poppins-bold"/>
                <a:ea typeface="poppins-bold"/>
                <a:cs typeface="poppins-bold"/>
              </a:rPr>
              <a:t>02</a:t>
            </a:r>
            <a:endParaRPr kumimoji="1" lang="zh-CN" altLang="en-US"/>
          </a:p>
        </p:txBody>
      </p:sp>
      <p:sp>
        <p:nvSpPr>
          <p:cNvPr id="8" name="标题 1"/>
          <p:cNvSpPr txBox="1"/>
          <p:nvPr/>
        </p:nvSpPr>
        <p:spPr>
          <a:xfrm flipH="1" flipV="1">
            <a:off x="660400" y="2323589"/>
            <a:ext cx="292100" cy="347899"/>
          </a:xfrm>
          <a:prstGeom prst="rtTriangle">
            <a:avLst/>
          </a:prstGeom>
          <a:solidFill>
            <a:schemeClr val="accent1">
              <a:lumMod val="20000"/>
              <a:lumOff val="80000"/>
            </a:schemeClr>
          </a:solidFill>
          <a:ln w="3175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V="1">
            <a:off x="5539014" y="2323589"/>
            <a:ext cx="292100" cy="347899"/>
          </a:xfrm>
          <a:prstGeom prst="rtTriangle">
            <a:avLst/>
          </a:prstGeom>
          <a:solidFill>
            <a:schemeClr val="accent1">
              <a:lumMod val="20000"/>
              <a:lumOff val="80000"/>
            </a:schemeClr>
          </a:solidFill>
          <a:ln w="317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890814" y="1828384"/>
            <a:ext cx="4709886" cy="3275911"/>
          </a:xfrm>
          <a:custGeom>
            <a:avLst/>
            <a:gdLst>
              <a:gd name="connsiteX0" fmla="*/ 137545 w 4709886"/>
              <a:gd name="connsiteY0" fmla="*/ 0 h 3275911"/>
              <a:gd name="connsiteX1" fmla="*/ 4572341 w 4709886"/>
              <a:gd name="connsiteY1" fmla="*/ 0 h 3275911"/>
              <a:gd name="connsiteX2" fmla="*/ 4709886 w 4709886"/>
              <a:gd name="connsiteY2" fmla="*/ 137545 h 3275911"/>
              <a:gd name="connsiteX3" fmla="*/ 4709886 w 4709886"/>
              <a:gd name="connsiteY3" fmla="*/ 3022956 h 3275911"/>
              <a:gd name="connsiteX4" fmla="*/ 4572341 w 4709886"/>
              <a:gd name="connsiteY4" fmla="*/ 3160501 h 3275911"/>
              <a:gd name="connsiteX5" fmla="*/ 2591146 w 4709886"/>
              <a:gd name="connsiteY5" fmla="*/ 3160501 h 3275911"/>
              <a:gd name="connsiteX6" fmla="*/ 2354943 w 4709886"/>
              <a:gd name="connsiteY6" fmla="*/ 3275911 h 3275911"/>
              <a:gd name="connsiteX7" fmla="*/ 2118740 w 4709886"/>
              <a:gd name="connsiteY7" fmla="*/ 3160501 h 3275911"/>
              <a:gd name="connsiteX8" fmla="*/ 137545 w 4709886"/>
              <a:gd name="connsiteY8" fmla="*/ 3160501 h 3275911"/>
              <a:gd name="connsiteX9" fmla="*/ 0 w 4709886"/>
              <a:gd name="connsiteY9" fmla="*/ 3022956 h 3275911"/>
              <a:gd name="connsiteX10" fmla="*/ 0 w 4709886"/>
              <a:gd name="connsiteY10" fmla="*/ 137545 h 3275911"/>
              <a:gd name="connsiteX11" fmla="*/ 137545 w 4709886"/>
              <a:gd name="connsiteY11" fmla="*/ 0 h 3275911"/>
            </a:gdLst>
            <a:ahLst/>
            <a:cxnLst/>
            <a:rect l="l" t="t" r="r" b="b"/>
            <a:pathLst>
              <a:path w="4709886" h="3275911">
                <a:moveTo>
                  <a:pt x="137545" y="0"/>
                </a:moveTo>
                <a:lnTo>
                  <a:pt x="4572341" y="0"/>
                </a:lnTo>
                <a:cubicBezTo>
                  <a:pt x="4648305" y="0"/>
                  <a:pt x="4709886" y="61581"/>
                  <a:pt x="4709886" y="137545"/>
                </a:cubicBezTo>
                <a:lnTo>
                  <a:pt x="4709886" y="3022956"/>
                </a:lnTo>
                <a:cubicBezTo>
                  <a:pt x="4709886" y="3098920"/>
                  <a:pt x="4648305" y="3160501"/>
                  <a:pt x="4572341" y="3160501"/>
                </a:cubicBezTo>
                <a:lnTo>
                  <a:pt x="2591146" y="3160501"/>
                </a:lnTo>
                <a:lnTo>
                  <a:pt x="2354943" y="3275911"/>
                </a:lnTo>
                <a:lnTo>
                  <a:pt x="2118740" y="3160501"/>
                </a:lnTo>
                <a:lnTo>
                  <a:pt x="137545" y="3160501"/>
                </a:lnTo>
                <a:cubicBezTo>
                  <a:pt x="61581" y="3160501"/>
                  <a:pt x="0" y="3098920"/>
                  <a:pt x="0" y="3022956"/>
                </a:cubicBezTo>
                <a:lnTo>
                  <a:pt x="0" y="137545"/>
                </a:lnTo>
                <a:cubicBezTo>
                  <a:pt x="0" y="61581"/>
                  <a:pt x="61581" y="0"/>
                  <a:pt x="137545" y="0"/>
                </a:cubicBezTo>
                <a:close/>
              </a:path>
            </a:pathLst>
          </a:custGeom>
          <a:solidFill>
            <a:schemeClr val="bg1"/>
          </a:solidFill>
          <a:ln w="3175" cap="sq">
            <a:solidFill>
              <a:schemeClr val="accent1"/>
            </a:solidFill>
          </a:ln>
          <a:effectLst/>
        </p:spPr>
        <p:txBody>
          <a:bodyPr vert="horz" wrap="square" lIns="91440" tIns="45720" rIns="91440" bIns="45720" rtlCol="0" anchor="t"/>
          <a:lstStyle/>
          <a:p>
            <a:pPr algn="l"/>
            <a:endParaRPr kumimoji="1" lang="zh-CN" altLang="en-US"/>
          </a:p>
        </p:txBody>
      </p:sp>
      <p:sp>
        <p:nvSpPr>
          <p:cNvPr id="11" name="标题 1"/>
          <p:cNvSpPr txBox="1"/>
          <p:nvPr/>
        </p:nvSpPr>
        <p:spPr>
          <a:xfrm>
            <a:off x="660400" y="1520260"/>
            <a:ext cx="5170714" cy="816030"/>
          </a:xfrm>
          <a:custGeom>
            <a:avLst/>
            <a:gdLst>
              <a:gd name="connsiteX0" fmla="*/ 375684 w 5170714"/>
              <a:gd name="connsiteY0" fmla="*/ 0 h 816030"/>
              <a:gd name="connsiteX1" fmla="*/ 4795030 w 5170714"/>
              <a:gd name="connsiteY1" fmla="*/ 0 h 816030"/>
              <a:gd name="connsiteX2" fmla="*/ 5170714 w 5170714"/>
              <a:gd name="connsiteY2" fmla="*/ 375684 h 816030"/>
              <a:gd name="connsiteX3" fmla="*/ 5170714 w 5170714"/>
              <a:gd name="connsiteY3" fmla="*/ 816030 h 816030"/>
              <a:gd name="connsiteX4" fmla="*/ 0 w 5170714"/>
              <a:gd name="connsiteY4" fmla="*/ 816030 h 816030"/>
              <a:gd name="connsiteX5" fmla="*/ 0 w 5170714"/>
              <a:gd name="connsiteY5" fmla="*/ 375684 h 816030"/>
              <a:gd name="connsiteX6" fmla="*/ 375684 w 5170714"/>
              <a:gd name="connsiteY6" fmla="*/ 0 h 816030"/>
            </a:gdLst>
            <a:ahLst/>
            <a:cxnLst/>
            <a:rect l="l" t="t" r="r" b="b"/>
            <a:pathLst>
              <a:path w="5170714" h="816030">
                <a:moveTo>
                  <a:pt x="375684" y="0"/>
                </a:moveTo>
                <a:lnTo>
                  <a:pt x="4795030" y="0"/>
                </a:lnTo>
                <a:cubicBezTo>
                  <a:pt x="5002515" y="0"/>
                  <a:pt x="5170714" y="168199"/>
                  <a:pt x="5170714" y="375684"/>
                </a:cubicBezTo>
                <a:lnTo>
                  <a:pt x="5170714" y="816030"/>
                </a:lnTo>
                <a:lnTo>
                  <a:pt x="0" y="816030"/>
                </a:lnTo>
                <a:lnTo>
                  <a:pt x="0" y="375684"/>
                </a:lnTo>
                <a:cubicBezTo>
                  <a:pt x="0" y="168199"/>
                  <a:pt x="168199" y="0"/>
                  <a:pt x="375684" y="0"/>
                </a:cubicBez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1177833" y="2560062"/>
            <a:ext cx="4135848" cy="222753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Various types of audit reports are available, including compliance reports, security reports, and performance reports, each tailored to meet specific organizational needs and standards.</a:t>
            </a:r>
            <a:endParaRPr kumimoji="1" lang="zh-CN" altLang="en-US"/>
          </a:p>
        </p:txBody>
      </p:sp>
      <p:sp>
        <p:nvSpPr>
          <p:cNvPr id="13" name="标题 1"/>
          <p:cNvSpPr txBox="1"/>
          <p:nvPr/>
        </p:nvSpPr>
        <p:spPr>
          <a:xfrm flipH="1" flipV="1">
            <a:off x="6348186" y="2323589"/>
            <a:ext cx="292100" cy="347899"/>
          </a:xfrm>
          <a:prstGeom prst="rtTriangle">
            <a:avLst/>
          </a:prstGeom>
          <a:solidFill>
            <a:schemeClr val="accent1">
              <a:lumMod val="20000"/>
              <a:lumOff val="80000"/>
            </a:schemeClr>
          </a:solidFill>
          <a:ln w="3175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V="1">
            <a:off x="11226800" y="2323589"/>
            <a:ext cx="292100" cy="347899"/>
          </a:xfrm>
          <a:prstGeom prst="rtTriangle">
            <a:avLst/>
          </a:prstGeom>
          <a:solidFill>
            <a:schemeClr val="accent1">
              <a:lumMod val="20000"/>
              <a:lumOff val="80000"/>
            </a:schemeClr>
          </a:solidFill>
          <a:ln w="3175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6578600" y="1828384"/>
            <a:ext cx="4709886" cy="3275911"/>
          </a:xfrm>
          <a:custGeom>
            <a:avLst/>
            <a:gdLst>
              <a:gd name="connsiteX0" fmla="*/ 137545 w 4709886"/>
              <a:gd name="connsiteY0" fmla="*/ 0 h 3275911"/>
              <a:gd name="connsiteX1" fmla="*/ 4572341 w 4709886"/>
              <a:gd name="connsiteY1" fmla="*/ 0 h 3275911"/>
              <a:gd name="connsiteX2" fmla="*/ 4709886 w 4709886"/>
              <a:gd name="connsiteY2" fmla="*/ 137545 h 3275911"/>
              <a:gd name="connsiteX3" fmla="*/ 4709886 w 4709886"/>
              <a:gd name="connsiteY3" fmla="*/ 3022956 h 3275911"/>
              <a:gd name="connsiteX4" fmla="*/ 4572341 w 4709886"/>
              <a:gd name="connsiteY4" fmla="*/ 3160501 h 3275911"/>
              <a:gd name="connsiteX5" fmla="*/ 2591146 w 4709886"/>
              <a:gd name="connsiteY5" fmla="*/ 3160501 h 3275911"/>
              <a:gd name="connsiteX6" fmla="*/ 2354943 w 4709886"/>
              <a:gd name="connsiteY6" fmla="*/ 3275911 h 3275911"/>
              <a:gd name="connsiteX7" fmla="*/ 2118740 w 4709886"/>
              <a:gd name="connsiteY7" fmla="*/ 3160501 h 3275911"/>
              <a:gd name="connsiteX8" fmla="*/ 137545 w 4709886"/>
              <a:gd name="connsiteY8" fmla="*/ 3160501 h 3275911"/>
              <a:gd name="connsiteX9" fmla="*/ 0 w 4709886"/>
              <a:gd name="connsiteY9" fmla="*/ 3022956 h 3275911"/>
              <a:gd name="connsiteX10" fmla="*/ 0 w 4709886"/>
              <a:gd name="connsiteY10" fmla="*/ 137545 h 3275911"/>
              <a:gd name="connsiteX11" fmla="*/ 137545 w 4709886"/>
              <a:gd name="connsiteY11" fmla="*/ 0 h 3275911"/>
            </a:gdLst>
            <a:ahLst/>
            <a:cxnLst/>
            <a:rect l="l" t="t" r="r" b="b"/>
            <a:pathLst>
              <a:path w="4709886" h="3275911">
                <a:moveTo>
                  <a:pt x="137545" y="0"/>
                </a:moveTo>
                <a:lnTo>
                  <a:pt x="4572341" y="0"/>
                </a:lnTo>
                <a:cubicBezTo>
                  <a:pt x="4648305" y="0"/>
                  <a:pt x="4709886" y="61581"/>
                  <a:pt x="4709886" y="137545"/>
                </a:cubicBezTo>
                <a:lnTo>
                  <a:pt x="4709886" y="3022956"/>
                </a:lnTo>
                <a:cubicBezTo>
                  <a:pt x="4709886" y="3098920"/>
                  <a:pt x="4648305" y="3160501"/>
                  <a:pt x="4572341" y="3160501"/>
                </a:cubicBezTo>
                <a:lnTo>
                  <a:pt x="2591146" y="3160501"/>
                </a:lnTo>
                <a:lnTo>
                  <a:pt x="2354943" y="3275911"/>
                </a:lnTo>
                <a:lnTo>
                  <a:pt x="2118740" y="3160501"/>
                </a:lnTo>
                <a:lnTo>
                  <a:pt x="137545" y="3160501"/>
                </a:lnTo>
                <a:cubicBezTo>
                  <a:pt x="61581" y="3160501"/>
                  <a:pt x="0" y="3098920"/>
                  <a:pt x="0" y="3022956"/>
                </a:cubicBezTo>
                <a:lnTo>
                  <a:pt x="0" y="137545"/>
                </a:lnTo>
                <a:cubicBezTo>
                  <a:pt x="0" y="61581"/>
                  <a:pt x="61581" y="0"/>
                  <a:pt x="137545" y="0"/>
                </a:cubicBezTo>
                <a:close/>
              </a:path>
            </a:pathLst>
          </a:custGeom>
          <a:solidFill>
            <a:schemeClr val="bg1"/>
          </a:solidFill>
          <a:ln w="3175" cap="sq">
            <a:solidFill>
              <a:schemeClr val="accent1"/>
            </a:solidFill>
          </a:ln>
          <a:effectLst/>
        </p:spPr>
        <p:txBody>
          <a:bodyPr vert="horz" wrap="square" lIns="91440" tIns="45720" rIns="91440" bIns="45720" rtlCol="0" anchor="t"/>
          <a:lstStyle/>
          <a:p>
            <a:pPr algn="l"/>
            <a:endParaRPr kumimoji="1" lang="zh-CN" altLang="en-US"/>
          </a:p>
        </p:txBody>
      </p:sp>
      <p:sp>
        <p:nvSpPr>
          <p:cNvPr id="16" name="标题 1"/>
          <p:cNvSpPr txBox="1"/>
          <p:nvPr/>
        </p:nvSpPr>
        <p:spPr>
          <a:xfrm>
            <a:off x="6348186" y="1520260"/>
            <a:ext cx="5170714" cy="816030"/>
          </a:xfrm>
          <a:custGeom>
            <a:avLst/>
            <a:gdLst>
              <a:gd name="connsiteX0" fmla="*/ 375684 w 5170714"/>
              <a:gd name="connsiteY0" fmla="*/ 0 h 816030"/>
              <a:gd name="connsiteX1" fmla="*/ 4795030 w 5170714"/>
              <a:gd name="connsiteY1" fmla="*/ 0 h 816030"/>
              <a:gd name="connsiteX2" fmla="*/ 5170714 w 5170714"/>
              <a:gd name="connsiteY2" fmla="*/ 375684 h 816030"/>
              <a:gd name="connsiteX3" fmla="*/ 5170714 w 5170714"/>
              <a:gd name="connsiteY3" fmla="*/ 816030 h 816030"/>
              <a:gd name="connsiteX4" fmla="*/ 0 w 5170714"/>
              <a:gd name="connsiteY4" fmla="*/ 816030 h 816030"/>
              <a:gd name="connsiteX5" fmla="*/ 0 w 5170714"/>
              <a:gd name="connsiteY5" fmla="*/ 375684 h 816030"/>
              <a:gd name="connsiteX6" fmla="*/ 375684 w 5170714"/>
              <a:gd name="connsiteY6" fmla="*/ 0 h 816030"/>
            </a:gdLst>
            <a:ahLst/>
            <a:cxnLst/>
            <a:rect l="l" t="t" r="r" b="b"/>
            <a:pathLst>
              <a:path w="5170714" h="816030">
                <a:moveTo>
                  <a:pt x="375684" y="0"/>
                </a:moveTo>
                <a:lnTo>
                  <a:pt x="4795030" y="0"/>
                </a:lnTo>
                <a:cubicBezTo>
                  <a:pt x="5002515" y="0"/>
                  <a:pt x="5170714" y="168199"/>
                  <a:pt x="5170714" y="375684"/>
                </a:cubicBezTo>
                <a:lnTo>
                  <a:pt x="5170714" y="816030"/>
                </a:lnTo>
                <a:lnTo>
                  <a:pt x="0" y="816030"/>
                </a:lnTo>
                <a:lnTo>
                  <a:pt x="0" y="375684"/>
                </a:lnTo>
                <a:cubicBezTo>
                  <a:pt x="0" y="168199"/>
                  <a:pt x="168199" y="0"/>
                  <a:pt x="375684" y="0"/>
                </a:cubicBez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865619" y="2560062"/>
            <a:ext cx="4135848" cy="2227536"/>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Users can customize audit reports by selecting specific data points, date ranges, and formats to ensure that the information presented aligns with individual requirements or compliance mandates.</a:t>
            </a:r>
            <a:endParaRPr kumimoji="1" lang="zh-CN" altLang="en-US"/>
          </a:p>
        </p:txBody>
      </p:sp>
      <p:sp>
        <p:nvSpPr>
          <p:cNvPr id="18" name="标题 1"/>
          <p:cNvSpPr txBox="1"/>
          <p:nvPr/>
        </p:nvSpPr>
        <p:spPr>
          <a:xfrm>
            <a:off x="997857" y="1689100"/>
            <a:ext cx="4495800" cy="487875"/>
          </a:xfrm>
          <a:prstGeom prst="rect">
            <a:avLst/>
          </a:prstGeom>
          <a:noFill/>
          <a:ln cap="sq">
            <a:noFill/>
          </a:ln>
        </p:spPr>
        <p:txBody>
          <a:bodyPr vert="horz" wrap="square" lIns="0" tIns="0" rIns="0" bIns="0" rtlCol="0" anchor="b"/>
          <a:lstStyle/>
          <a:p>
            <a:pPr algn="ctr"/>
            <a:r>
              <a:rPr kumimoji="1" lang="en-US" altLang="zh-CN" sz="1600">
                <a:ln w="12700">
                  <a:noFill/>
                </a:ln>
                <a:solidFill>
                  <a:srgbClr val="FFFFFF">
                    <a:alpha val="100000"/>
                  </a:srgbClr>
                </a:solidFill>
                <a:latin typeface="poppins-bold"/>
                <a:ea typeface="poppins-bold"/>
                <a:cs typeface="poppins-bold"/>
              </a:rPr>
              <a:t>Report Types Available</a:t>
            </a:r>
            <a:endParaRPr kumimoji="1" lang="zh-CN" altLang="en-US"/>
          </a:p>
        </p:txBody>
      </p:sp>
      <p:sp>
        <p:nvSpPr>
          <p:cNvPr id="19" name="标题 1"/>
          <p:cNvSpPr txBox="1"/>
          <p:nvPr/>
        </p:nvSpPr>
        <p:spPr>
          <a:xfrm>
            <a:off x="6749143" y="1689100"/>
            <a:ext cx="4368800" cy="487875"/>
          </a:xfrm>
          <a:prstGeom prst="rect">
            <a:avLst/>
          </a:prstGeom>
          <a:noFill/>
          <a:ln cap="sq">
            <a:noFill/>
          </a:ln>
        </p:spPr>
        <p:txBody>
          <a:bodyPr vert="horz" wrap="square" lIns="0" tIns="0" rIns="0" bIns="0" rtlCol="0" anchor="b"/>
          <a:lstStyle/>
          <a:p>
            <a:pPr algn="ctr"/>
            <a:r>
              <a:rPr kumimoji="1" lang="en-US" altLang="zh-CN" sz="1600">
                <a:ln w="12700">
                  <a:noFill/>
                </a:ln>
                <a:solidFill>
                  <a:srgbClr val="FFFFFF">
                    <a:alpha val="100000"/>
                  </a:srgbClr>
                </a:solidFill>
                <a:latin typeface="poppins-bold"/>
                <a:ea typeface="poppins-bold"/>
                <a:cs typeface="poppins-bold"/>
              </a:rPr>
              <a:t>Report Customization Options</a:t>
            </a:r>
            <a:endParaRPr kumimoji="1" lang="zh-CN" altLang="en-US"/>
          </a:p>
        </p:txBody>
      </p:sp>
      <p:sp>
        <p:nvSpPr>
          <p:cNvPr id="20"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Accessing Audit Reports</a:t>
            </a:r>
            <a:endParaRPr kumimoji="1" lang="zh-CN" altLang="en-US"/>
          </a:p>
        </p:txBody>
      </p:sp>
      <p:sp>
        <p:nvSpPr>
          <p:cNvPr id="22"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550175" y="1783183"/>
            <a:ext cx="1891448" cy="1891448"/>
          </a:xfrm>
          <a:prstGeom prst="ellipse">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1875899" y="4353241"/>
            <a:ext cx="3240000" cy="1343876"/>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When analyzing audit logs, key metrics such as user access patterns, error rates, and system performance indicators should be evaluated for a comprehensive understanding of activity.</a:t>
            </a:r>
            <a:endParaRPr kumimoji="1" lang="zh-CN" altLang="en-US"/>
          </a:p>
        </p:txBody>
      </p:sp>
      <p:sp>
        <p:nvSpPr>
          <p:cNvPr id="5" name="标题 1"/>
          <p:cNvSpPr txBox="1"/>
          <p:nvPr/>
        </p:nvSpPr>
        <p:spPr>
          <a:xfrm>
            <a:off x="2846057" y="2076497"/>
            <a:ext cx="1299685" cy="1299684"/>
          </a:xfrm>
          <a:prstGeom prst="roundRect">
            <a:avLst>
              <a:gd name="adj" fmla="val 50000"/>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2846057" y="2081630"/>
            <a:ext cx="1299685" cy="1299684"/>
          </a:xfrm>
          <a:prstGeom prst="roundRect">
            <a:avLst>
              <a:gd name="adj" fmla="val 50000"/>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3256740" y="2500029"/>
            <a:ext cx="478318" cy="46288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7737677" y="1783183"/>
            <a:ext cx="1891448" cy="1891448"/>
          </a:xfrm>
          <a:prstGeom prst="ellipse">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8033559" y="2076497"/>
            <a:ext cx="1299685" cy="1299684"/>
          </a:xfrm>
          <a:prstGeom prst="roundRect">
            <a:avLst>
              <a:gd name="adj" fmla="val 50000"/>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endParaRPr kumimoji="1" lang="zh-CN" altLang="en-US"/>
          </a:p>
        </p:txBody>
      </p:sp>
      <p:sp>
        <p:nvSpPr>
          <p:cNvPr id="10" name="标题 1"/>
          <p:cNvSpPr txBox="1"/>
          <p:nvPr/>
        </p:nvSpPr>
        <p:spPr>
          <a:xfrm>
            <a:off x="8033559" y="2081630"/>
            <a:ext cx="1299685" cy="1299684"/>
          </a:xfrm>
          <a:prstGeom prst="roundRect">
            <a:avLst>
              <a:gd name="adj" fmla="val 50000"/>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8444243" y="2492313"/>
            <a:ext cx="478318" cy="47831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875899" y="3912939"/>
            <a:ext cx="3240000" cy="287814"/>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Key Metrics to Consider</a:t>
            </a:r>
            <a:endParaRPr kumimoji="1" lang="zh-CN" altLang="en-US"/>
          </a:p>
        </p:txBody>
      </p:sp>
      <p:sp>
        <p:nvSpPr>
          <p:cNvPr id="13" name="标题 1"/>
          <p:cNvSpPr txBox="1"/>
          <p:nvPr/>
        </p:nvSpPr>
        <p:spPr>
          <a:xfrm>
            <a:off x="7063401" y="4353241"/>
            <a:ext cx="3240000" cy="1343876"/>
          </a:xfrm>
          <a:prstGeom prst="rect">
            <a:avLst/>
          </a:prstGeom>
          <a:noFill/>
          <a:ln>
            <a:noFill/>
          </a:ln>
        </p:spPr>
        <p:txBody>
          <a:bodyPr vert="horz" wrap="square" lIns="0" tIns="0" rIns="0" bIns="0" rtlCol="0" anchor="t"/>
          <a:lstStyle/>
          <a:p>
            <a:pPr algn="ctr"/>
            <a:r>
              <a:rPr kumimoji="1" lang="en-US" altLang="zh-CN" sz="1200">
                <a:ln w="12700">
                  <a:noFill/>
                </a:ln>
                <a:solidFill>
                  <a:srgbClr val="262626">
                    <a:alpha val="100000"/>
                  </a:srgbClr>
                </a:solidFill>
                <a:latin typeface="Poppins"/>
                <a:ea typeface="Poppins"/>
                <a:cs typeface="Poppins"/>
              </a:rPr>
              <a:t>Understanding the structure of log data is essential; it typically includes timestamps, user IDs, action types, and resource identifiers, facilitating effective analysis and reporting.</a:t>
            </a:r>
            <a:endParaRPr kumimoji="1" lang="zh-CN" altLang="en-US"/>
          </a:p>
        </p:txBody>
      </p:sp>
      <p:sp>
        <p:nvSpPr>
          <p:cNvPr id="14" name="标题 1"/>
          <p:cNvSpPr txBox="1"/>
          <p:nvPr/>
        </p:nvSpPr>
        <p:spPr>
          <a:xfrm>
            <a:off x="7063401" y="3912939"/>
            <a:ext cx="3240000" cy="287814"/>
          </a:xfrm>
          <a:prstGeom prst="rect">
            <a:avLst/>
          </a:prstGeom>
          <a:noFill/>
          <a:ln>
            <a:noFill/>
          </a:ln>
        </p:spPr>
        <p:txBody>
          <a:bodyPr vert="horz" wrap="square" lIns="0" tIns="0" rIns="0" bIns="0" rtlCol="0" anchor="ctr"/>
          <a:lstStyle/>
          <a:p>
            <a:pPr algn="ctr"/>
            <a:r>
              <a:rPr kumimoji="1" lang="en-US" altLang="zh-CN" sz="1388">
                <a:ln w="12700">
                  <a:noFill/>
                </a:ln>
                <a:solidFill>
                  <a:srgbClr val="262626">
                    <a:alpha val="100000"/>
                  </a:srgbClr>
                </a:solidFill>
                <a:latin typeface="poppins-bold"/>
                <a:ea typeface="poppins-bold"/>
                <a:cs typeface="poppins-bold"/>
              </a:rPr>
              <a:t>Understanding Log Data Structure</a:t>
            </a:r>
            <a:endParaRPr kumimoji="1" lang="zh-CN" altLang="en-US"/>
          </a:p>
        </p:txBody>
      </p:sp>
      <p:sp>
        <p:nvSpPr>
          <p:cNvPr id="15" name="标题 1"/>
          <p:cNvSpPr txBox="1"/>
          <p:nvPr/>
        </p:nvSpPr>
        <p:spPr>
          <a:xfrm>
            <a:off x="299070" y="320879"/>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592800" y="399245"/>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Interpreting Audit Logs</a:t>
            </a:r>
            <a:endParaRPr kumimoji="1" lang="zh-CN" altLang="en-US"/>
          </a:p>
        </p:txBody>
      </p:sp>
      <p:sp>
        <p:nvSpPr>
          <p:cNvPr id="17" name="标题 1"/>
          <p:cNvSpPr txBox="1"/>
          <p:nvPr/>
        </p:nvSpPr>
        <p:spPr>
          <a:xfrm rot="5400000">
            <a:off x="-457200" y="114300"/>
            <a:ext cx="914400" cy="914400"/>
          </a:xfrm>
          <a:prstGeom prst="blockArc">
            <a:avLst>
              <a:gd name="adj1" fmla="val 10800000"/>
              <a:gd name="adj2" fmla="val 0"/>
              <a:gd name="adj3" fmla="val 28546"/>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114578" y="2432026"/>
            <a:ext cx="4404321" cy="504000"/>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478899" y="2432026"/>
            <a:ext cx="648000" cy="504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296079" y="2432026"/>
            <a:ext cx="4404321" cy="504000"/>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60400" y="2432026"/>
            <a:ext cx="648000" cy="504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40400" y="3123127"/>
            <a:ext cx="4680000" cy="1709247"/>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Identifying anomalies involves detecting irregularities or deviations from established norms during audits, which can signify underlying issues that require attention and remediation.</a:t>
            </a:r>
            <a:endParaRPr kumimoji="1" lang="zh-CN" altLang="en-US"/>
          </a:p>
        </p:txBody>
      </p:sp>
      <p:sp>
        <p:nvSpPr>
          <p:cNvPr id="8" name="标题 1"/>
          <p:cNvSpPr txBox="1"/>
          <p:nvPr/>
        </p:nvSpPr>
        <p:spPr>
          <a:xfrm>
            <a:off x="1518239" y="2504025"/>
            <a:ext cx="3960000" cy="360000"/>
          </a:xfrm>
          <a:prstGeom prst="rect">
            <a:avLst/>
          </a:prstGeom>
          <a:noFill/>
          <a:ln>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Recognizing Anomalies</a:t>
            </a:r>
            <a:endParaRPr kumimoji="1" lang="zh-CN" altLang="en-US"/>
          </a:p>
        </p:txBody>
      </p:sp>
      <p:sp>
        <p:nvSpPr>
          <p:cNvPr id="9" name="标题 1"/>
          <p:cNvSpPr txBox="1"/>
          <p:nvPr/>
        </p:nvSpPr>
        <p:spPr>
          <a:xfrm>
            <a:off x="714400" y="2540025"/>
            <a:ext cx="540000" cy="288000"/>
          </a:xfrm>
          <a:prstGeom prst="rect">
            <a:avLst/>
          </a:prstGeom>
          <a:noFill/>
          <a:ln>
            <a:noFill/>
          </a:ln>
        </p:spPr>
        <p:txBody>
          <a:bodyPr vert="horz" wrap="square" lIns="0" tIns="0" rIns="0" bIns="0" rtlCol="0" anchor="ctr"/>
          <a:lstStyle/>
          <a:p>
            <a:pPr algn="ctr"/>
            <a:r>
              <a:rPr kumimoji="1" lang="en-US" altLang="zh-CN" sz="2000">
                <a:ln w="12700">
                  <a:noFill/>
                </a:ln>
                <a:solidFill>
                  <a:srgbClr val="FFFFFF">
                    <a:alpha val="100000"/>
                  </a:srgbClr>
                </a:solidFill>
                <a:latin typeface="poppins-bold"/>
                <a:ea typeface="poppins-bold"/>
                <a:cs typeface="poppins-bold"/>
              </a:rPr>
              <a:t>01</a:t>
            </a:r>
            <a:endParaRPr kumimoji="1" lang="zh-CN" altLang="en-US"/>
          </a:p>
        </p:txBody>
      </p:sp>
      <p:sp>
        <p:nvSpPr>
          <p:cNvPr id="10" name="标题 1"/>
          <p:cNvSpPr txBox="1"/>
          <p:nvPr/>
        </p:nvSpPr>
        <p:spPr>
          <a:xfrm>
            <a:off x="6671600" y="3123127"/>
            <a:ext cx="4680000" cy="1709247"/>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Effective reporting of audit findings ensures that all stakeholders are informed of critical issues and trends. Clear communication facilitates timely decision-making and strategic planning based on data insights.</a:t>
            </a:r>
            <a:endParaRPr kumimoji="1" lang="zh-CN" altLang="en-US" dirty="0"/>
          </a:p>
        </p:txBody>
      </p:sp>
      <p:sp>
        <p:nvSpPr>
          <p:cNvPr id="11" name="标题 1"/>
          <p:cNvSpPr txBox="1"/>
          <p:nvPr/>
        </p:nvSpPr>
        <p:spPr>
          <a:xfrm>
            <a:off x="7336738" y="2504025"/>
            <a:ext cx="3960000" cy="360000"/>
          </a:xfrm>
          <a:prstGeom prst="rect">
            <a:avLst/>
          </a:prstGeom>
          <a:noFill/>
          <a:ln>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Reporting Findings</a:t>
            </a:r>
            <a:endParaRPr kumimoji="1" lang="zh-CN" altLang="en-US"/>
          </a:p>
        </p:txBody>
      </p:sp>
      <p:sp>
        <p:nvSpPr>
          <p:cNvPr id="12" name="标题 1"/>
          <p:cNvSpPr txBox="1"/>
          <p:nvPr/>
        </p:nvSpPr>
        <p:spPr>
          <a:xfrm>
            <a:off x="6532899" y="2540025"/>
            <a:ext cx="540000" cy="288000"/>
          </a:xfrm>
          <a:prstGeom prst="rect">
            <a:avLst/>
          </a:prstGeom>
          <a:noFill/>
          <a:ln>
            <a:noFill/>
          </a:ln>
        </p:spPr>
        <p:txBody>
          <a:bodyPr vert="horz" wrap="square" lIns="0" tIns="0" rIns="0" bIns="0" rtlCol="0" anchor="ctr"/>
          <a:lstStyle/>
          <a:p>
            <a:pPr algn="ctr"/>
            <a:r>
              <a:rPr kumimoji="1" lang="en-US" altLang="zh-CN" sz="2000">
                <a:ln w="12700">
                  <a:noFill/>
                </a:ln>
                <a:solidFill>
                  <a:srgbClr val="FFFFFF">
                    <a:alpha val="100000"/>
                  </a:srgbClr>
                </a:solidFill>
                <a:latin typeface="poppins-bold"/>
                <a:ea typeface="poppins-bold"/>
                <a:cs typeface="poppins-bold"/>
              </a:rPr>
              <a:t>02</a:t>
            </a:r>
            <a:endParaRPr kumimoji="1" lang="zh-CN" altLang="en-US"/>
          </a:p>
        </p:txBody>
      </p:sp>
      <p:sp>
        <p:nvSpPr>
          <p:cNvPr id="13"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Identifying Trends and Patterns</a:t>
            </a:r>
            <a:endParaRPr kumimoji="1"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Troubleshooting Common Issues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dirty="0">
                <a:ln w="12700">
                  <a:noFill/>
                </a:ln>
                <a:solidFill>
                  <a:srgbClr val="94ACFA">
                    <a:alpha val="100000"/>
                  </a:srgbClr>
                </a:solidFill>
                <a:latin typeface="poppins-bold"/>
                <a:ea typeface="poppins-bold"/>
                <a:cs typeface="poppins-bold"/>
              </a:rPr>
              <a:t> 06</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00000">
            <a:off x="1886592" y="2306374"/>
            <a:ext cx="6071690" cy="5314804"/>
          </a:xfrm>
          <a:custGeom>
            <a:avLst/>
            <a:gdLst>
              <a:gd name="connsiteX0" fmla="*/ 540465 w 3772447"/>
              <a:gd name="connsiteY0" fmla="*/ 0 h 2778256"/>
              <a:gd name="connsiteX1" fmla="*/ 3726786 w 3772447"/>
              <a:gd name="connsiteY1" fmla="*/ 62639 h 2778256"/>
              <a:gd name="connsiteX2" fmla="*/ 3772447 w 3772447"/>
              <a:gd name="connsiteY2" fmla="*/ 2778256 h 2778256"/>
              <a:gd name="connsiteX3" fmla="*/ 0 w 3772447"/>
              <a:gd name="connsiteY3" fmla="*/ 2778256 h 2778256"/>
              <a:gd name="connsiteX4" fmla="*/ 540465 w 3772447"/>
              <a:gd name="connsiteY4" fmla="*/ 0 h 2778256"/>
            </a:gdLst>
            <a:ahLst/>
            <a:cxnLst/>
            <a:rect l="l" t="t" r="r" b="b"/>
            <a:pathLst>
              <a:path w="3772447" h="2778256">
                <a:moveTo>
                  <a:pt x="540465" y="0"/>
                </a:moveTo>
                <a:lnTo>
                  <a:pt x="3726786" y="62639"/>
                </a:lnTo>
                <a:lnTo>
                  <a:pt x="3772447" y="2778256"/>
                </a:lnTo>
                <a:lnTo>
                  <a:pt x="0" y="2778256"/>
                </a:lnTo>
                <a:lnTo>
                  <a:pt x="540465" y="0"/>
                </a:lnTo>
                <a:close/>
              </a:path>
            </a:pathLst>
          </a:custGeom>
          <a:gradFill>
            <a:gsLst>
              <a:gs pos="8000">
                <a:schemeClr val="accent1">
                  <a:lumMod val="20000"/>
                  <a:lumOff val="80000"/>
                  <a:alpha val="100000"/>
                </a:schemeClr>
              </a:gs>
              <a:gs pos="60000">
                <a:schemeClr val="bg1"/>
              </a:gs>
            </a:gsLst>
            <a:lin ang="6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964610" y="1577404"/>
            <a:ext cx="3415326" cy="4174287"/>
          </a:xfrm>
          <a:prstGeom prst="round2DiagRect">
            <a:avLst/>
          </a:prstGeom>
          <a:solidFill>
            <a:schemeClr val="bg1"/>
          </a:solidFill>
          <a:ln w="9525" cap="flat">
            <a:noFill/>
            <a:miter/>
          </a:ln>
          <a:effectLst>
            <a:outerShdw blurRad="508000" dist="127000" dir="2700000" algn="tl" rotWithShape="0">
              <a:schemeClr val="accent1">
                <a:alpha val="2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5138269" y="2677830"/>
            <a:ext cx="6380629" cy="975256"/>
          </a:xfrm>
          <a:prstGeom prst="rect">
            <a:avLst/>
          </a:prstGeom>
          <a:noFill/>
          <a:ln>
            <a:noFill/>
          </a:ln>
        </p:spPr>
        <p:txBody>
          <a:bodyPr vert="horz" wrap="square" lIns="0" tIns="0" rIns="0" bIns="0" rtlCol="0" anchor="t"/>
          <a:lstStyle/>
          <a:p>
            <a:pPr algn="l"/>
            <a:r>
              <a:rPr kumimoji="1" lang="en-US" altLang="zh-CN" sz="1208">
                <a:ln w="12700">
                  <a:noFill/>
                </a:ln>
                <a:solidFill>
                  <a:srgbClr val="262626">
                    <a:alpha val="100000"/>
                  </a:srgbClr>
                </a:solidFill>
                <a:latin typeface="Poppins"/>
                <a:ea typeface="Poppins"/>
                <a:cs typeface="Poppins"/>
              </a:rPr>
              <a:t>Audit solutions play a critical role in ensuring adherence to legal and regulatory standards. They provide organizations with a systematic way to monitor and report on compliance efforts, thereby minimizing risks of penalties and reputational damage.</a:t>
            </a:r>
            <a:endParaRPr kumimoji="1" lang="zh-CN" altLang="en-US"/>
          </a:p>
        </p:txBody>
      </p:sp>
      <p:sp>
        <p:nvSpPr>
          <p:cNvPr id="6" name="标题 1"/>
          <p:cNvSpPr txBox="1"/>
          <p:nvPr/>
        </p:nvSpPr>
        <p:spPr>
          <a:xfrm>
            <a:off x="5138270" y="1967931"/>
            <a:ext cx="720000" cy="54000"/>
          </a:xfrm>
          <a:prstGeom prst="rect">
            <a:avLst/>
          </a:prstGeom>
          <a:gradFill>
            <a:gsLst>
              <a:gs pos="6000">
                <a:schemeClr val="accent1"/>
              </a:gs>
              <a:gs pos="100000">
                <a:schemeClr val="accent1">
                  <a:lumMod val="40000"/>
                  <a:lumOff val="60000"/>
                </a:schemeClr>
              </a:gs>
            </a:gsLst>
            <a:lin ang="0" scaled="0"/>
          </a:gradFill>
          <a:ln w="9525" cap="flat">
            <a:noFill/>
            <a:miter/>
          </a:ln>
          <a:effectLst/>
        </p:spPr>
        <p:txBody>
          <a:bodyPr vert="horz" wrap="square" lIns="91440" tIns="45720" rIns="91440" bIns="45720" rtlCol="0" anchor="ctr"/>
          <a:lstStyle/>
          <a:p>
            <a:pPr algn="l"/>
            <a:endParaRPr kumimoji="1" lang="zh-CN" altLang="en-US"/>
          </a:p>
        </p:txBody>
      </p:sp>
      <p:pic>
        <p:nvPicPr>
          <p:cNvPr id="7" name="Picture 6"/>
          <p:cNvPicPr>
            <a:picLocks noChangeAspect="1"/>
          </p:cNvPicPr>
          <p:nvPr/>
        </p:nvPicPr>
        <p:blipFill>
          <a:blip r:embed="rId2">
            <a:alphaModFix/>
          </a:blip>
          <a:srcRect l="3447" t="10858" r="1924" b="10198"/>
          <a:stretch>
            <a:fillRect/>
          </a:stretch>
        </p:blipFill>
        <p:spPr>
          <a:xfrm>
            <a:off x="1160273" y="1774547"/>
            <a:ext cx="3024000" cy="3780000"/>
          </a:xfrm>
          <a:custGeom>
            <a:avLst/>
            <a:gdLst/>
            <a:ahLst/>
            <a:cxnLst/>
            <a:rect l="l" t="t" r="r" b="b"/>
            <a:pathLst>
              <a:path w="3024000" h="3780000">
                <a:moveTo>
                  <a:pt x="504010" y="0"/>
                </a:moveTo>
                <a:lnTo>
                  <a:pt x="3024000" y="0"/>
                </a:lnTo>
                <a:lnTo>
                  <a:pt x="3024000" y="3275990"/>
                </a:lnTo>
                <a:cubicBezTo>
                  <a:pt x="3024000" y="3554347"/>
                  <a:pt x="2798347" y="3780000"/>
                  <a:pt x="2519990" y="3780000"/>
                </a:cubicBezTo>
                <a:lnTo>
                  <a:pt x="0" y="3780000"/>
                </a:lnTo>
                <a:lnTo>
                  <a:pt x="0" y="504010"/>
                </a:lnTo>
                <a:cubicBezTo>
                  <a:pt x="0" y="225653"/>
                  <a:pt x="225653" y="0"/>
                  <a:pt x="504010" y="0"/>
                </a:cubicBezTo>
                <a:close/>
              </a:path>
            </a:pathLst>
          </a:custGeom>
          <a:noFill/>
          <a:ln>
            <a:noFill/>
          </a:ln>
        </p:spPr>
      </p:pic>
      <p:sp>
        <p:nvSpPr>
          <p:cNvPr id="8" name="标题 1"/>
          <p:cNvSpPr txBox="1"/>
          <p:nvPr/>
        </p:nvSpPr>
        <p:spPr>
          <a:xfrm>
            <a:off x="5138270" y="2189109"/>
            <a:ext cx="6380630" cy="447433"/>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Role in Compliance</a:t>
            </a:r>
            <a:endParaRPr kumimoji="1" lang="zh-CN" altLang="en-US"/>
          </a:p>
        </p:txBody>
      </p:sp>
      <p:sp>
        <p:nvSpPr>
          <p:cNvPr id="9" name="标题 1"/>
          <p:cNvSpPr txBox="1"/>
          <p:nvPr/>
        </p:nvSpPr>
        <p:spPr>
          <a:xfrm>
            <a:off x="5138269" y="4694025"/>
            <a:ext cx="6380629" cy="975256"/>
          </a:xfrm>
          <a:prstGeom prst="rect">
            <a:avLst/>
          </a:prstGeom>
          <a:noFill/>
          <a:ln>
            <a:noFill/>
          </a:ln>
        </p:spPr>
        <p:txBody>
          <a:bodyPr vert="horz" wrap="square" lIns="0" tIns="0" rIns="0" bIns="0" rtlCol="0" anchor="t"/>
          <a:lstStyle/>
          <a:p>
            <a:pPr algn="l"/>
            <a:r>
              <a:rPr kumimoji="1" lang="en-US" altLang="zh-CN" sz="1208">
                <a:ln w="12700">
                  <a:noFill/>
                </a:ln>
                <a:solidFill>
                  <a:srgbClr val="262626">
                    <a:alpha val="100000"/>
                  </a:srgbClr>
                </a:solidFill>
                <a:latin typeface="Poppins"/>
                <a:ea typeface="Poppins"/>
                <a:cs typeface="Poppins"/>
              </a:rPr>
              <a:t>By implementing robust audit solutions, organizations can enhance their overall security posture. These solutions help identify vulnerabilities, monitor access controls, and detect unauthorized activities, contributing to a stronger defense against data breaches.</a:t>
            </a:r>
            <a:endParaRPr kumimoji="1" lang="zh-CN" altLang="en-US"/>
          </a:p>
        </p:txBody>
      </p:sp>
      <p:sp>
        <p:nvSpPr>
          <p:cNvPr id="10" name="标题 1"/>
          <p:cNvSpPr txBox="1"/>
          <p:nvPr/>
        </p:nvSpPr>
        <p:spPr>
          <a:xfrm>
            <a:off x="5138270" y="3984126"/>
            <a:ext cx="720000" cy="54000"/>
          </a:xfrm>
          <a:prstGeom prst="rect">
            <a:avLst/>
          </a:prstGeom>
          <a:gradFill>
            <a:gsLst>
              <a:gs pos="6000">
                <a:schemeClr val="accent1"/>
              </a:gs>
              <a:gs pos="100000">
                <a:schemeClr val="accent1">
                  <a:lumMod val="40000"/>
                  <a:lumOff val="60000"/>
                </a:schemeClr>
              </a:gs>
            </a:gsLst>
            <a:lin ang="0" scaled="0"/>
          </a:gradFill>
          <a:ln w="9525" cap="flat">
            <a:noFill/>
            <a:miter/>
          </a:ln>
          <a:effectLst/>
        </p:spPr>
        <p:txBody>
          <a:bodyPr vert="horz" wrap="square" lIns="91440" tIns="45720" rIns="91440" bIns="45720" rtlCol="0" anchor="ctr"/>
          <a:lstStyle/>
          <a:p>
            <a:pPr algn="l"/>
            <a:endParaRPr kumimoji="1" lang="zh-CN" altLang="en-US"/>
          </a:p>
        </p:txBody>
      </p:sp>
      <p:sp>
        <p:nvSpPr>
          <p:cNvPr id="11" name="标题 1"/>
          <p:cNvSpPr txBox="1"/>
          <p:nvPr/>
        </p:nvSpPr>
        <p:spPr>
          <a:xfrm>
            <a:off x="5138270" y="4205304"/>
            <a:ext cx="6380630" cy="447433"/>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Enhancing Security</a:t>
            </a:r>
            <a:endParaRPr kumimoji="1" lang="zh-CN" altLang="en-US"/>
          </a:p>
        </p:txBody>
      </p:sp>
      <p:sp>
        <p:nvSpPr>
          <p:cNvPr id="12"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Importance of Audit Solutions</a:t>
            </a: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8100000">
            <a:off x="1515745" y="1415741"/>
            <a:ext cx="1378232" cy="1378232"/>
          </a:xfrm>
          <a:prstGeom prst="teardrop">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3116540" y="2054430"/>
            <a:ext cx="7547015" cy="974185"/>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To resolve permission errors, ensure that the user has the necessary rights to access the resource. Check user roles and permissions within the system settings.</a:t>
            </a:r>
            <a:endParaRPr kumimoji="1" lang="zh-CN" altLang="en-US"/>
          </a:p>
        </p:txBody>
      </p:sp>
      <p:sp>
        <p:nvSpPr>
          <p:cNvPr id="5" name="标题 1"/>
          <p:cNvSpPr txBox="1"/>
          <p:nvPr/>
        </p:nvSpPr>
        <p:spPr>
          <a:xfrm>
            <a:off x="3116539" y="1585516"/>
            <a:ext cx="7547015" cy="401966"/>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Resolving Permission Errors</a:t>
            </a:r>
            <a:endParaRPr kumimoji="1" lang="zh-CN" altLang="en-US"/>
          </a:p>
        </p:txBody>
      </p:sp>
      <p:sp>
        <p:nvSpPr>
          <p:cNvPr id="6" name="标题 1"/>
          <p:cNvSpPr txBox="1"/>
          <p:nvPr/>
        </p:nvSpPr>
        <p:spPr>
          <a:xfrm>
            <a:off x="1599856" y="1499852"/>
            <a:ext cx="1210010" cy="121001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907091" y="1844169"/>
            <a:ext cx="595540" cy="521377"/>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w="1553"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rot="8100000">
            <a:off x="1515745" y="3734409"/>
            <a:ext cx="1378232" cy="1378232"/>
          </a:xfrm>
          <a:prstGeom prst="teardrop">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3116540" y="4373098"/>
            <a:ext cx="7547015" cy="974185"/>
          </a:xfrm>
          <a:prstGeom prst="rect">
            <a:avLst/>
          </a:prstGeom>
          <a:noFill/>
          <a:ln cap="sq">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Log visibility issues may stem from configuration settings. Verify the logging level is appropriately set, allowing access to logs for troubleshooting and monitoring purposes.</a:t>
            </a:r>
            <a:endParaRPr kumimoji="1" lang="zh-CN" altLang="en-US"/>
          </a:p>
        </p:txBody>
      </p:sp>
      <p:sp>
        <p:nvSpPr>
          <p:cNvPr id="10" name="标题 1"/>
          <p:cNvSpPr txBox="1"/>
          <p:nvPr/>
        </p:nvSpPr>
        <p:spPr>
          <a:xfrm>
            <a:off x="3116539" y="3904184"/>
            <a:ext cx="7547015" cy="401966"/>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Troubleshooting Log Visibility</a:t>
            </a:r>
            <a:endParaRPr kumimoji="1" lang="zh-CN" altLang="en-US"/>
          </a:p>
        </p:txBody>
      </p:sp>
      <p:sp>
        <p:nvSpPr>
          <p:cNvPr id="11" name="标题 1"/>
          <p:cNvSpPr txBox="1"/>
          <p:nvPr/>
        </p:nvSpPr>
        <p:spPr>
          <a:xfrm>
            <a:off x="1599856" y="3818520"/>
            <a:ext cx="1210010" cy="1210010"/>
          </a:xfrm>
          <a:prstGeom prst="ellipse">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1907091" y="4148067"/>
            <a:ext cx="595540" cy="550916"/>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553"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Access Issues</a:t>
            </a:r>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826625" y="5356537"/>
            <a:ext cx="723900" cy="723900"/>
          </a:xfrm>
          <a:prstGeom prst="ellipse">
            <a:avLst/>
          </a:prstGeom>
          <a:noFill/>
          <a:ln w="19050" cap="sq">
            <a:solidFill>
              <a:schemeClr val="accent1"/>
            </a:solid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976391" y="5506303"/>
            <a:ext cx="424369" cy="42436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6350" cap="sq">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3713516" y="5667917"/>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2171897" y="5667917"/>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V="1">
            <a:off x="2911053" y="5049221"/>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73101" y="1286050"/>
            <a:ext cx="5040000" cy="3600000"/>
          </a:xfrm>
          <a:prstGeom prst="roundRect">
            <a:avLst>
              <a:gd name="adj" fmla="val 8402"/>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73101" y="1286051"/>
            <a:ext cx="5040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8644272" y="5351054"/>
            <a:ext cx="723900" cy="723900"/>
          </a:xfrm>
          <a:prstGeom prst="ellipse">
            <a:avLst/>
          </a:prstGeom>
          <a:noFill/>
          <a:ln w="19050" cap="sq">
            <a:solidFill>
              <a:schemeClr val="accent2"/>
            </a:solid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8791713" y="5480640"/>
            <a:ext cx="429017" cy="46473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2"/>
          </a:solidFill>
          <a:ln w="6350" cap="sq">
            <a:noFill/>
            <a:miter/>
          </a:ln>
          <a:effectLst/>
        </p:spPr>
        <p:txBody>
          <a:bodyPr vert="horz" wrap="square" lIns="91440" tIns="45720" rIns="91440" bIns="45720" rtlCol="0" anchor="ctr"/>
          <a:lstStyle/>
          <a:p>
            <a:pPr algn="l"/>
            <a:endParaRPr kumimoji="1" lang="zh-CN" altLang="en-US"/>
          </a:p>
        </p:txBody>
      </p:sp>
      <p:sp>
        <p:nvSpPr>
          <p:cNvPr id="12" name="标题 1"/>
          <p:cNvSpPr txBox="1"/>
          <p:nvPr/>
        </p:nvSpPr>
        <p:spPr>
          <a:xfrm>
            <a:off x="9519315" y="5662434"/>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flipH="1">
            <a:off x="7977696" y="5662434"/>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flipV="1">
            <a:off x="8734050" y="5043738"/>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6478900" y="1272864"/>
            <a:ext cx="5040000" cy="3600000"/>
          </a:xfrm>
          <a:prstGeom prst="roundRect">
            <a:avLst>
              <a:gd name="adj" fmla="val 8402"/>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478900" y="1272865"/>
            <a:ext cx="5040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853101" y="1463720"/>
            <a:ext cx="4686300" cy="485140"/>
          </a:xfrm>
          <a:prstGeom prst="rect">
            <a:avLst/>
          </a:prstGeom>
          <a:noFill/>
          <a:ln cap="sq">
            <a:noFill/>
          </a:ln>
        </p:spPr>
        <p:txBody>
          <a:bodyPr vert="horz" wrap="square" lIns="0" tIns="45720" rIns="0" bIns="45720" rtlCol="0" anchor="ctr"/>
          <a:lstStyle/>
          <a:p>
            <a:pPr algn="ctr"/>
            <a:r>
              <a:rPr kumimoji="1" lang="en-US" altLang="zh-CN" sz="1600">
                <a:ln w="12700">
                  <a:noFill/>
                </a:ln>
                <a:solidFill>
                  <a:srgbClr val="FFFFFF">
                    <a:alpha val="100000"/>
                  </a:srgbClr>
                </a:solidFill>
                <a:latin typeface="poppins-bold"/>
                <a:ea typeface="poppins-bold"/>
                <a:cs typeface="poppins-bold"/>
              </a:rPr>
              <a:t>Addressing Incomplete Logs</a:t>
            </a:r>
            <a:endParaRPr kumimoji="1" lang="zh-CN" altLang="en-US"/>
          </a:p>
        </p:txBody>
      </p:sp>
      <p:sp>
        <p:nvSpPr>
          <p:cNvPr id="18" name="标题 1"/>
          <p:cNvSpPr txBox="1"/>
          <p:nvPr/>
        </p:nvSpPr>
        <p:spPr>
          <a:xfrm>
            <a:off x="853101" y="2335989"/>
            <a:ext cx="4684099" cy="2257200"/>
          </a:xfrm>
          <a:prstGeom prst="rect">
            <a:avLst/>
          </a:prstGeom>
          <a:noFill/>
          <a:ln cap="sq">
            <a:noFill/>
          </a:ln>
          <a:effectLst/>
        </p:spPr>
        <p:txBody>
          <a:bodyPr vert="horz" wrap="square" lIns="0" tIns="45720" rIns="0" bIns="45720" rtlCol="0" anchor="t"/>
          <a:lstStyle/>
          <a:p>
            <a:pPr algn="ctr"/>
            <a:r>
              <a:rPr kumimoji="1" lang="en-US" altLang="zh-CN" sz="1400">
                <a:ln w="12700">
                  <a:noFill/>
                </a:ln>
                <a:solidFill>
                  <a:srgbClr val="000000">
                    <a:alpha val="100000"/>
                  </a:srgbClr>
                </a:solidFill>
                <a:latin typeface="Poppins"/>
                <a:ea typeface="Poppins"/>
                <a:cs typeface="Poppins"/>
              </a:rPr>
              <a:t>Incomplete logs can lead to misinterpretation of events. Regularly audit log entries to identify gaps and implement measures for comprehensive data capture.</a:t>
            </a:r>
            <a:endParaRPr kumimoji="1" lang="zh-CN" altLang="en-US"/>
          </a:p>
        </p:txBody>
      </p:sp>
      <p:sp>
        <p:nvSpPr>
          <p:cNvPr id="19" name="标题 1"/>
          <p:cNvSpPr txBox="1"/>
          <p:nvPr/>
        </p:nvSpPr>
        <p:spPr>
          <a:xfrm>
            <a:off x="6658900" y="1463720"/>
            <a:ext cx="4686300" cy="485140"/>
          </a:xfrm>
          <a:prstGeom prst="rect">
            <a:avLst/>
          </a:prstGeom>
          <a:noFill/>
          <a:ln cap="sq">
            <a:noFill/>
          </a:ln>
        </p:spPr>
        <p:txBody>
          <a:bodyPr vert="horz" wrap="square" lIns="0" tIns="45720" rIns="0" bIns="45720" rtlCol="0" anchor="ctr"/>
          <a:lstStyle/>
          <a:p>
            <a:pPr algn="ctr"/>
            <a:r>
              <a:rPr kumimoji="1" lang="en-US" altLang="zh-CN" sz="1600">
                <a:ln w="12700">
                  <a:noFill/>
                </a:ln>
                <a:solidFill>
                  <a:srgbClr val="FFFFFF">
                    <a:alpha val="100000"/>
                  </a:srgbClr>
                </a:solidFill>
                <a:latin typeface="poppins-bold"/>
                <a:ea typeface="poppins-bold"/>
                <a:cs typeface="poppins-bold"/>
              </a:rPr>
              <a:t>Ensuring Accurate Log Representation</a:t>
            </a:r>
            <a:endParaRPr kumimoji="1" lang="zh-CN" altLang="en-US"/>
          </a:p>
        </p:txBody>
      </p:sp>
      <p:sp>
        <p:nvSpPr>
          <p:cNvPr id="20" name="标题 1"/>
          <p:cNvSpPr txBox="1"/>
          <p:nvPr/>
        </p:nvSpPr>
        <p:spPr>
          <a:xfrm>
            <a:off x="6658900" y="2335989"/>
            <a:ext cx="4682200" cy="2257200"/>
          </a:xfrm>
          <a:prstGeom prst="rect">
            <a:avLst/>
          </a:prstGeom>
          <a:noFill/>
          <a:ln cap="sq">
            <a:noFill/>
          </a:ln>
          <a:effectLst/>
        </p:spPr>
        <p:txBody>
          <a:bodyPr vert="horz" wrap="square" lIns="0" tIns="45720" rIns="0" bIns="45720" rtlCol="0" anchor="t"/>
          <a:lstStyle/>
          <a:p>
            <a:pPr algn="ctr"/>
            <a:r>
              <a:rPr kumimoji="1" lang="en-US" altLang="zh-CN" sz="1400">
                <a:ln w="12700">
                  <a:noFill/>
                </a:ln>
                <a:solidFill>
                  <a:srgbClr val="000000">
                    <a:alpha val="100000"/>
                  </a:srgbClr>
                </a:solidFill>
                <a:latin typeface="Poppins"/>
                <a:ea typeface="Poppins"/>
                <a:cs typeface="Poppins"/>
              </a:rPr>
              <a:t>Accurate log representation is critical for effective analysis. Validate log formatting and content to ensure that they accurately reflect system activity and events.</a:t>
            </a:r>
            <a:endParaRPr kumimoji="1" lang="zh-CN" altLang="en-US"/>
          </a:p>
        </p:txBody>
      </p:sp>
      <p:sp>
        <p:nvSpPr>
          <p:cNvPr id="21"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Data Integrity Concerns</a:t>
            </a:r>
            <a:endParaRPr kumimoji="1"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Best Practices for Auditing</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dirty="0">
                <a:ln w="12700">
                  <a:noFill/>
                </a:ln>
                <a:solidFill>
                  <a:srgbClr val="94ACFA">
                    <a:alpha val="100000"/>
                  </a:srgbClr>
                </a:solidFill>
                <a:latin typeface="poppins-bold"/>
                <a:ea typeface="poppins-bold"/>
                <a:cs typeface="poppins-bold"/>
              </a:rPr>
              <a:t> 07</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0800000">
            <a:off x="3904795" y="3351891"/>
            <a:ext cx="246736" cy="138110"/>
          </a:xfrm>
          <a:prstGeom prst="triangle">
            <a:avLst/>
          </a:prstGeom>
          <a:solidFill>
            <a:schemeClr val="accent1"/>
          </a:solidFill>
          <a:ln cap="sq">
            <a:noFill/>
          </a:ln>
          <a:effectLst/>
        </p:spPr>
        <p:txBody>
          <a:bodyPr vert="horz" wrap="square" lIns="91440" tIns="45720" rIns="91440" bIns="45720" rtlCol="0" anchor="t"/>
          <a:lstStyle/>
          <a:p>
            <a:pPr algn="l"/>
            <a:endParaRPr kumimoji="1" lang="zh-CN" altLang="en-US"/>
          </a:p>
        </p:txBody>
      </p:sp>
      <p:sp>
        <p:nvSpPr>
          <p:cNvPr id="4" name="标题 1"/>
          <p:cNvSpPr txBox="1"/>
          <p:nvPr/>
        </p:nvSpPr>
        <p:spPr>
          <a:xfrm rot="10800000">
            <a:off x="8124709" y="3351890"/>
            <a:ext cx="246736" cy="138110"/>
          </a:xfrm>
          <a:prstGeom prst="triangle">
            <a:avLst/>
          </a:prstGeom>
          <a:solidFill>
            <a:schemeClr val="accent2"/>
          </a:solidFill>
          <a:ln cap="sq">
            <a:noFill/>
          </a:ln>
          <a:effectLst/>
        </p:spPr>
        <p:txBody>
          <a:bodyPr vert="horz" wrap="square" lIns="91440" tIns="45720" rIns="91440" bIns="45720" rtlCol="0" anchor="t"/>
          <a:lstStyle/>
          <a:p>
            <a:pPr algn="l"/>
            <a:endParaRPr kumimoji="1" lang="zh-CN" altLang="en-US"/>
          </a:p>
        </p:txBody>
      </p:sp>
      <p:sp>
        <p:nvSpPr>
          <p:cNvPr id="5" name="标题 1"/>
          <p:cNvSpPr txBox="1"/>
          <p:nvPr/>
        </p:nvSpPr>
        <p:spPr>
          <a:xfrm>
            <a:off x="2516632" y="3623535"/>
            <a:ext cx="2944368" cy="567466"/>
          </a:xfrm>
          <a:prstGeom prst="rect">
            <a:avLst/>
          </a:prstGeom>
          <a:noFill/>
          <a:ln cap="sq">
            <a:noFill/>
          </a:ln>
          <a:effectLst/>
        </p:spPr>
        <p:txBody>
          <a:bodyPr vert="horz" wrap="square" lIns="64008" tIns="32004" rIns="64008" bIns="32004" rtlCol="0" anchor="b"/>
          <a:lstStyle/>
          <a:p>
            <a:pPr algn="ctr"/>
            <a:r>
              <a:rPr kumimoji="1" lang="en-US" altLang="zh-CN" sz="1307">
                <a:ln w="12700">
                  <a:noFill/>
                </a:ln>
                <a:solidFill>
                  <a:srgbClr val="262626">
                    <a:alpha val="100000"/>
                  </a:srgbClr>
                </a:solidFill>
                <a:latin typeface="poppins-bold"/>
                <a:ea typeface="poppins-bold"/>
                <a:cs typeface="poppins-bold"/>
              </a:rPr>
              <a:t>Establishing a Review Schedule</a:t>
            </a:r>
            <a:endParaRPr kumimoji="1" lang="zh-CN" altLang="en-US"/>
          </a:p>
        </p:txBody>
      </p:sp>
      <p:sp>
        <p:nvSpPr>
          <p:cNvPr id="6" name="标题 1"/>
          <p:cNvSpPr txBox="1"/>
          <p:nvPr/>
        </p:nvSpPr>
        <p:spPr>
          <a:xfrm>
            <a:off x="2516632" y="4264673"/>
            <a:ext cx="2946908" cy="1854188"/>
          </a:xfrm>
          <a:prstGeom prst="rect">
            <a:avLst/>
          </a:prstGeom>
          <a:noFill/>
          <a:ln cap="sq">
            <a:noFill/>
          </a:ln>
          <a:effectLst/>
        </p:spPr>
        <p:txBody>
          <a:bodyPr vert="horz" wrap="square" lIns="64008" tIns="32004" rIns="64008" bIns="32004" rtlCol="0" anchor="t"/>
          <a:lstStyle/>
          <a:p>
            <a:pPr algn="ctr"/>
            <a:r>
              <a:rPr kumimoji="1" lang="en-US" altLang="zh-CN" sz="1206" dirty="0">
                <a:ln w="12700">
                  <a:noFill/>
                </a:ln>
                <a:solidFill>
                  <a:srgbClr val="404040">
                    <a:alpha val="100000"/>
                  </a:srgbClr>
                </a:solidFill>
                <a:latin typeface="Poppins"/>
                <a:ea typeface="Poppins"/>
                <a:cs typeface="Poppins"/>
              </a:rPr>
              <a:t>Creating a systematic review schedule ensures timely analysis of audit logs, facilitating prompt identification of anomalies and compliance with regulatory requirements.</a:t>
            </a:r>
            <a:endParaRPr kumimoji="1" lang="zh-CN" altLang="en-US" dirty="0"/>
          </a:p>
        </p:txBody>
      </p:sp>
      <p:sp>
        <p:nvSpPr>
          <p:cNvPr id="7" name="标题 1"/>
          <p:cNvSpPr txBox="1"/>
          <p:nvPr/>
        </p:nvSpPr>
        <p:spPr>
          <a:xfrm>
            <a:off x="6759406" y="3623534"/>
            <a:ext cx="2943394" cy="567466"/>
          </a:xfrm>
          <a:prstGeom prst="rect">
            <a:avLst/>
          </a:prstGeom>
          <a:noFill/>
          <a:ln cap="sq">
            <a:noFill/>
          </a:ln>
          <a:effectLst/>
        </p:spPr>
        <p:txBody>
          <a:bodyPr vert="horz" wrap="square" lIns="64008" tIns="32004" rIns="64008" bIns="32004" rtlCol="0" anchor="b"/>
          <a:lstStyle/>
          <a:p>
            <a:pPr algn="ctr"/>
            <a:r>
              <a:rPr kumimoji="1" lang="en-US" altLang="zh-CN" sz="1509">
                <a:ln w="12700">
                  <a:noFill/>
                </a:ln>
                <a:solidFill>
                  <a:srgbClr val="262626">
                    <a:alpha val="100000"/>
                  </a:srgbClr>
                </a:solidFill>
                <a:latin typeface="poppins-bold"/>
                <a:ea typeface="poppins-bold"/>
                <a:cs typeface="poppins-bold"/>
              </a:rPr>
              <a:t>Involving Key Stakeholders</a:t>
            </a:r>
            <a:endParaRPr kumimoji="1" lang="zh-CN" altLang="en-US"/>
          </a:p>
        </p:txBody>
      </p:sp>
      <p:sp>
        <p:nvSpPr>
          <p:cNvPr id="8" name="标题 1"/>
          <p:cNvSpPr txBox="1"/>
          <p:nvPr/>
        </p:nvSpPr>
        <p:spPr>
          <a:xfrm>
            <a:off x="6759406" y="4264672"/>
            <a:ext cx="2946908" cy="1854188"/>
          </a:xfrm>
          <a:prstGeom prst="rect">
            <a:avLst/>
          </a:prstGeom>
          <a:noFill/>
          <a:ln cap="sq">
            <a:noFill/>
          </a:ln>
          <a:effectLst/>
        </p:spPr>
        <p:txBody>
          <a:bodyPr vert="horz" wrap="square" lIns="64008" tIns="32004" rIns="64008" bIns="32004" rtlCol="0" anchor="t"/>
          <a:lstStyle/>
          <a:p>
            <a:pPr algn="ctr"/>
            <a:r>
              <a:rPr kumimoji="1" lang="en-US" altLang="zh-CN" sz="1206" dirty="0">
                <a:ln w="12700">
                  <a:noFill/>
                </a:ln>
                <a:solidFill>
                  <a:srgbClr val="404040">
                    <a:alpha val="100000"/>
                  </a:srgbClr>
                </a:solidFill>
                <a:latin typeface="Poppins"/>
                <a:ea typeface="Poppins"/>
                <a:cs typeface="Poppins"/>
              </a:rPr>
              <a:t>Engaging relevant stakeholders in the review process enhances accountability and ensures that varied perspectives are considered, promoting a comprehensive understanding of audit findings.</a:t>
            </a:r>
            <a:endParaRPr kumimoji="1" lang="zh-CN" altLang="en-US" dirty="0"/>
          </a:p>
        </p:txBody>
      </p:sp>
      <p:sp>
        <p:nvSpPr>
          <p:cNvPr id="9" name="标题 1"/>
          <p:cNvSpPr txBox="1"/>
          <p:nvPr/>
        </p:nvSpPr>
        <p:spPr>
          <a:xfrm rot="20700000">
            <a:off x="3320087" y="1907918"/>
            <a:ext cx="1416152" cy="1266382"/>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1">
                  <a:alpha val="20000"/>
                </a:schemeClr>
              </a:gs>
              <a:gs pos="100000">
                <a:schemeClr val="accent1">
                  <a:lumMod val="60000"/>
                  <a:lumOff val="40000"/>
                </a:schemeClr>
              </a:gs>
            </a:gsLst>
            <a:lin ang="5400000" scaled="0"/>
          </a:gradFill>
          <a:ln cap="sq">
            <a:noFill/>
          </a:ln>
          <a:effectLst>
            <a:outerShdw blurRad="330200" dist="203200" dir="5400000" sx="90000" sy="90000" algn="t" rotWithShape="0">
              <a:schemeClr val="accent1">
                <a:lumMod val="50000"/>
                <a:alpha val="65000"/>
              </a:schemeClr>
            </a:outerShdw>
          </a:effectLst>
        </p:spPr>
        <p:txBody>
          <a:bodyPr vert="horz" wrap="square" lIns="91440" tIns="45720" rIns="91440" bIns="45720" rtlCol="0" anchor="t"/>
          <a:lstStyle/>
          <a:p>
            <a:pPr algn="l"/>
            <a:endParaRPr kumimoji="1" lang="zh-CN" altLang="en-US"/>
          </a:p>
        </p:txBody>
      </p:sp>
      <p:sp>
        <p:nvSpPr>
          <p:cNvPr id="10" name="标题 1"/>
          <p:cNvSpPr txBox="1"/>
          <p:nvPr/>
        </p:nvSpPr>
        <p:spPr>
          <a:xfrm rot="20700000">
            <a:off x="3393038" y="1973154"/>
            <a:ext cx="1270250" cy="113591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1"/>
              </a:gs>
              <a:gs pos="100000">
                <a:schemeClr val="accent1">
                  <a:lumMod val="85000"/>
                  <a:lumOff val="15000"/>
                </a:schemeClr>
              </a:gs>
            </a:gsLst>
            <a:lin ang="2700000" scaled="0"/>
          </a:gradFill>
          <a:ln cap="sq">
            <a:noFill/>
          </a:ln>
          <a:effectLst/>
        </p:spPr>
        <p:txBody>
          <a:bodyPr vert="horz" wrap="square" lIns="91440" tIns="45720" rIns="91440" bIns="45720" rtlCol="0" anchor="t"/>
          <a:lstStyle/>
          <a:p>
            <a:pPr algn="l"/>
            <a:endParaRPr kumimoji="1" lang="zh-CN" altLang="en-US"/>
          </a:p>
        </p:txBody>
      </p:sp>
      <p:sp>
        <p:nvSpPr>
          <p:cNvPr id="11" name="标题 1"/>
          <p:cNvSpPr txBox="1"/>
          <p:nvPr/>
        </p:nvSpPr>
        <p:spPr>
          <a:xfrm>
            <a:off x="3770271" y="2283218"/>
            <a:ext cx="515784" cy="51578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2" name="标题 1"/>
          <p:cNvSpPr txBox="1"/>
          <p:nvPr/>
        </p:nvSpPr>
        <p:spPr>
          <a:xfrm rot="9000000">
            <a:off x="7540001" y="1907918"/>
            <a:ext cx="1416152" cy="1266382"/>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2">
                  <a:alpha val="20000"/>
                </a:schemeClr>
              </a:gs>
              <a:gs pos="100000">
                <a:schemeClr val="accent2">
                  <a:lumMod val="60000"/>
                  <a:lumOff val="40000"/>
                </a:schemeClr>
              </a:gs>
            </a:gsLst>
            <a:lin ang="5400000" scaled="0"/>
          </a:gradFill>
          <a:ln cap="sq">
            <a:noFill/>
          </a:ln>
          <a:effectLst>
            <a:outerShdw blurRad="330200" dist="203200" dir="5400000" sx="90000" sy="90000" algn="t" rotWithShape="0">
              <a:schemeClr val="accent2">
                <a:lumMod val="50000"/>
                <a:alpha val="65000"/>
              </a:schemeClr>
            </a:outerShdw>
          </a:effectLst>
        </p:spPr>
        <p:txBody>
          <a:bodyPr vert="horz" wrap="square" lIns="91440" tIns="45720" rIns="91440" bIns="45720" rtlCol="0" anchor="t"/>
          <a:lstStyle/>
          <a:p>
            <a:pPr algn="l"/>
            <a:endParaRPr kumimoji="1" lang="zh-CN" altLang="en-US"/>
          </a:p>
        </p:txBody>
      </p:sp>
      <p:sp>
        <p:nvSpPr>
          <p:cNvPr id="13" name="标题 1"/>
          <p:cNvSpPr txBox="1"/>
          <p:nvPr/>
        </p:nvSpPr>
        <p:spPr>
          <a:xfrm rot="9000000">
            <a:off x="7612952" y="1973154"/>
            <a:ext cx="1270248" cy="113591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0">
                <a:schemeClr val="accent2"/>
              </a:gs>
              <a:gs pos="100000">
                <a:schemeClr val="accent2">
                  <a:lumMod val="85000"/>
                  <a:lumOff val="15000"/>
                </a:schemeClr>
              </a:gs>
            </a:gsLst>
            <a:lin ang="2700000" scaled="0"/>
          </a:gradFill>
          <a:ln cap="sq">
            <a:noFill/>
          </a:ln>
          <a:effectLst/>
        </p:spPr>
        <p:txBody>
          <a:bodyPr vert="horz" wrap="square" lIns="91440" tIns="45720" rIns="91440" bIns="45720" rtlCol="0" anchor="t"/>
          <a:lstStyle/>
          <a:p>
            <a:pPr algn="l"/>
            <a:endParaRPr kumimoji="1" lang="zh-CN" altLang="en-US"/>
          </a:p>
        </p:txBody>
      </p:sp>
      <p:sp>
        <p:nvSpPr>
          <p:cNvPr id="14" name="标题 1"/>
          <p:cNvSpPr txBox="1"/>
          <p:nvPr/>
        </p:nvSpPr>
        <p:spPr>
          <a:xfrm>
            <a:off x="7990184" y="2298039"/>
            <a:ext cx="515784" cy="486138"/>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Regular Review of Audit Logs</a:t>
            </a:r>
            <a:endParaRPr kumimoji="1"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864569" y="1518773"/>
            <a:ext cx="7997315" cy="138088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3154068" y="2105024"/>
            <a:ext cx="7277494" cy="771963"/>
          </a:xfrm>
          <a:prstGeom prst="rect">
            <a:avLst/>
          </a:prstGeom>
          <a:noFill/>
          <a:ln cap="sq">
            <a:noFill/>
          </a:ln>
        </p:spPr>
        <p:txBody>
          <a:bodyPr vert="horz" wrap="square" lIns="0" tIns="0" rIns="0" bIns="0" rtlCol="0" anchor="t"/>
          <a:lstStyle/>
          <a:p>
            <a:pPr algn="l"/>
            <a:r>
              <a:rPr kumimoji="1" lang="en-US" altLang="zh-CN" sz="1031">
                <a:ln w="12700">
                  <a:noFill/>
                </a:ln>
                <a:solidFill>
                  <a:srgbClr val="262626">
                    <a:alpha val="100000"/>
                  </a:srgbClr>
                </a:solidFill>
                <a:latin typeface="Poppins"/>
                <a:ea typeface="Poppins"/>
                <a:cs typeface="Poppins"/>
              </a:rPr>
              <a:t>Workshops can be employed to equip users with the necessary skills and knowledge regarding audit processes, fostering a culture of compliance and proactive engagement with auditing practices.</a:t>
            </a:r>
            <a:endParaRPr kumimoji="1" lang="zh-CN" altLang="en-US"/>
          </a:p>
        </p:txBody>
      </p:sp>
      <p:sp>
        <p:nvSpPr>
          <p:cNvPr id="5" name="标题 1"/>
          <p:cNvSpPr txBox="1"/>
          <p:nvPr/>
        </p:nvSpPr>
        <p:spPr>
          <a:xfrm>
            <a:off x="3154067" y="1692627"/>
            <a:ext cx="7277494" cy="412397"/>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Conducting Workshops</a:t>
            </a:r>
            <a:endParaRPr kumimoji="1" lang="zh-CN" altLang="en-US"/>
          </a:p>
        </p:txBody>
      </p:sp>
      <p:pic>
        <p:nvPicPr>
          <p:cNvPr id="6" name="Picture 5"/>
          <p:cNvPicPr>
            <a:picLocks noChangeAspect="1"/>
          </p:cNvPicPr>
          <p:nvPr/>
        </p:nvPicPr>
        <p:blipFill>
          <a:blip r:embed="rId2">
            <a:alphaModFix/>
          </a:blip>
          <a:srcRect l="26836" t="3821" r="14209" b="3713"/>
          <a:stretch>
            <a:fillRect/>
          </a:stretch>
        </p:blipFill>
        <p:spPr>
          <a:xfrm>
            <a:off x="1127367" y="1229054"/>
            <a:ext cx="1872753" cy="1960327"/>
          </a:xfrm>
          <a:custGeom>
            <a:avLst/>
            <a:gdLst/>
            <a:ahLst/>
            <a:cxnLst/>
            <a:rect l="l" t="t" r="r" b="b"/>
            <a:pathLst>
              <a:path w="1872753" h="1960327">
                <a:moveTo>
                  <a:pt x="0" y="0"/>
                </a:moveTo>
                <a:lnTo>
                  <a:pt x="1872753" y="0"/>
                </a:lnTo>
                <a:lnTo>
                  <a:pt x="1872753" y="1960327"/>
                </a:lnTo>
                <a:lnTo>
                  <a:pt x="0" y="1960327"/>
                </a:lnTo>
                <a:close/>
              </a:path>
            </a:pathLst>
          </a:custGeom>
          <a:noFill/>
          <a:ln>
            <a:noFill/>
          </a:ln>
        </p:spPr>
      </p:pic>
      <p:sp>
        <p:nvSpPr>
          <p:cNvPr id="7" name="标题 1"/>
          <p:cNvSpPr txBox="1"/>
          <p:nvPr/>
        </p:nvSpPr>
        <p:spPr>
          <a:xfrm>
            <a:off x="10585510" y="2588023"/>
            <a:ext cx="466423" cy="450927"/>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10688700" y="2693207"/>
            <a:ext cx="260044" cy="24055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2864569" y="3924235"/>
            <a:ext cx="7997315" cy="138088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3154068" y="4510486"/>
            <a:ext cx="7277494" cy="771963"/>
          </a:xfrm>
          <a:prstGeom prst="rect">
            <a:avLst/>
          </a:prstGeom>
          <a:noFill/>
          <a:ln cap="sq">
            <a:noFill/>
          </a:ln>
        </p:spPr>
        <p:txBody>
          <a:bodyPr vert="horz" wrap="square" lIns="0" tIns="0" rIns="0" bIns="0" rtlCol="0" anchor="t"/>
          <a:lstStyle/>
          <a:p>
            <a:pPr algn="l"/>
            <a:r>
              <a:rPr kumimoji="1" lang="en-US" altLang="zh-CN" sz="1031">
                <a:ln w="12700">
                  <a:noFill/>
                </a:ln>
                <a:solidFill>
                  <a:srgbClr val="262626">
                    <a:alpha val="100000"/>
                  </a:srgbClr>
                </a:solidFill>
                <a:latin typeface="Poppins"/>
                <a:ea typeface="Poppins"/>
                <a:cs typeface="Poppins"/>
              </a:rPr>
              <a:t>Distributing resource materials, such as guides and manuals, supports continuous learning and serves as a reference for users, ensuring they have access to critical information on audit processes.</a:t>
            </a:r>
            <a:endParaRPr kumimoji="1" lang="zh-CN" altLang="en-US"/>
          </a:p>
        </p:txBody>
      </p:sp>
      <p:sp>
        <p:nvSpPr>
          <p:cNvPr id="11" name="标题 1"/>
          <p:cNvSpPr txBox="1"/>
          <p:nvPr/>
        </p:nvSpPr>
        <p:spPr>
          <a:xfrm>
            <a:off x="3154067" y="4098089"/>
            <a:ext cx="7277494" cy="412397"/>
          </a:xfrm>
          <a:prstGeom prst="rect">
            <a:avLst/>
          </a:prstGeom>
          <a:noFill/>
          <a:ln cap="sq">
            <a:noFill/>
          </a:ln>
        </p:spPr>
        <p:txBody>
          <a:bodyPr vert="horz" wrap="square" lIns="0" tIns="0" rIns="0" bIns="0" rtlCol="0" anchor="b"/>
          <a:lstStyle/>
          <a:p>
            <a:pPr algn="l"/>
            <a:r>
              <a:rPr kumimoji="1" lang="en-US" altLang="zh-CN" sz="1600">
                <a:ln w="12700">
                  <a:noFill/>
                </a:ln>
                <a:solidFill>
                  <a:srgbClr val="03103B">
                    <a:alpha val="100000"/>
                  </a:srgbClr>
                </a:solidFill>
                <a:latin typeface="poppins-bold"/>
                <a:ea typeface="poppins-bold"/>
                <a:cs typeface="poppins-bold"/>
              </a:rPr>
              <a:t>Providing Resource Materials</a:t>
            </a:r>
            <a:endParaRPr kumimoji="1" lang="zh-CN" altLang="en-US"/>
          </a:p>
        </p:txBody>
      </p:sp>
      <p:pic>
        <p:nvPicPr>
          <p:cNvPr id="12" name="Picture 11"/>
          <p:cNvPicPr>
            <a:picLocks noChangeAspect="1"/>
          </p:cNvPicPr>
          <p:nvPr/>
        </p:nvPicPr>
        <p:blipFill>
          <a:blip r:embed="rId3">
            <a:alphaModFix/>
          </a:blip>
          <a:srcRect l="26836" t="3821" r="14209" b="3713"/>
          <a:stretch>
            <a:fillRect/>
          </a:stretch>
        </p:blipFill>
        <p:spPr>
          <a:xfrm>
            <a:off x="1127367" y="3634516"/>
            <a:ext cx="1872753" cy="1960327"/>
          </a:xfrm>
          <a:custGeom>
            <a:avLst/>
            <a:gdLst/>
            <a:ahLst/>
            <a:cxnLst/>
            <a:rect l="l" t="t" r="r" b="b"/>
            <a:pathLst>
              <a:path w="1872753" h="1960327">
                <a:moveTo>
                  <a:pt x="0" y="0"/>
                </a:moveTo>
                <a:lnTo>
                  <a:pt x="1872753" y="0"/>
                </a:lnTo>
                <a:lnTo>
                  <a:pt x="1872753" y="1960327"/>
                </a:lnTo>
                <a:lnTo>
                  <a:pt x="0" y="1960327"/>
                </a:lnTo>
                <a:close/>
              </a:path>
            </a:pathLst>
          </a:custGeom>
          <a:noFill/>
          <a:ln>
            <a:noFill/>
          </a:ln>
        </p:spPr>
      </p:pic>
      <p:sp>
        <p:nvSpPr>
          <p:cNvPr id="13" name="标题 1"/>
          <p:cNvSpPr txBox="1"/>
          <p:nvPr/>
        </p:nvSpPr>
        <p:spPr>
          <a:xfrm>
            <a:off x="10585510" y="4993485"/>
            <a:ext cx="466423" cy="450927"/>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0688700" y="5098669"/>
            <a:ext cx="260044" cy="24055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Training Users on Audit Processes</a:t>
            </a:r>
            <a:endParaRPr kumimoji="1"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5900">
                <a:ln w="12700">
                  <a:noFill/>
                </a:ln>
                <a:solidFill>
                  <a:srgbClr val="FFFFFF">
                    <a:alpha val="100000"/>
                  </a:srgbClr>
                </a:solidFill>
                <a:latin typeface="poppins-bold"/>
                <a:ea typeface="poppins-bold"/>
                <a:cs typeface="poppins-bold"/>
              </a:rPr>
              <a:t>Thanks</a:t>
            </a: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38155" t="3275" r="34948" b="3275"/>
          <a:stretch>
            <a:fillRect/>
          </a:stretch>
        </p:blipFill>
        <p:spPr>
          <a:xfrm>
            <a:off x="9201150" y="2289943"/>
            <a:ext cx="2330450" cy="5397315"/>
          </a:xfrm>
          <a:custGeom>
            <a:avLst/>
            <a:gdLst/>
            <a:ahLst/>
            <a:cxnLst/>
            <a:rect l="l" t="t" r="r" b="b"/>
            <a:pathLst>
              <a:path w="2330450" h="5397315">
                <a:moveTo>
                  <a:pt x="0" y="0"/>
                </a:moveTo>
                <a:lnTo>
                  <a:pt x="2330450" y="0"/>
                </a:lnTo>
                <a:lnTo>
                  <a:pt x="2330450" y="5397315"/>
                </a:lnTo>
                <a:lnTo>
                  <a:pt x="0" y="5397315"/>
                </a:lnTo>
                <a:lnTo>
                  <a:pt x="0" y="0"/>
                </a:lnTo>
                <a:close/>
              </a:path>
            </a:pathLst>
          </a:custGeom>
          <a:noFill/>
          <a:ln>
            <a:noFill/>
          </a:ln>
        </p:spPr>
      </p:pic>
      <p:sp>
        <p:nvSpPr>
          <p:cNvPr id="4" name="标题 1"/>
          <p:cNvSpPr txBox="1"/>
          <p:nvPr/>
        </p:nvSpPr>
        <p:spPr>
          <a:xfrm flipH="1">
            <a:off x="8229516" y="0"/>
            <a:ext cx="1576470" cy="18694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60400" y="2017486"/>
            <a:ext cx="4273550" cy="3294380"/>
          </a:xfrm>
          <a:prstGeom prst="rect">
            <a:avLst/>
          </a:prstGeom>
          <a:solidFill>
            <a:schemeClr val="bg1"/>
          </a:solidFill>
          <a:ln cap="sq">
            <a:noFill/>
            <a:prstDash val="solid"/>
          </a:ln>
          <a:effectLst>
            <a:outerShdw blurRad="190500" sx="101000" sy="101000" algn="ctr" rotWithShape="0">
              <a:schemeClr val="accent1">
                <a:alpha val="10000"/>
              </a:schemeClr>
            </a:outerShdw>
          </a:effectLst>
        </p:spPr>
        <p:txBody>
          <a:bodyPr vert="horz" wrap="square" lIns="91440" tIns="45720" rIns="91440" bIns="45720" rtlCol="0" anchor="t"/>
          <a:lstStyle/>
          <a:p>
            <a:pPr algn="l"/>
            <a:endParaRPr kumimoji="1" lang="zh-CN" altLang="en-US"/>
          </a:p>
        </p:txBody>
      </p:sp>
      <p:cxnSp>
        <p:nvCxnSpPr>
          <p:cNvPr id="6" name="标题 1"/>
          <p:cNvCxnSpPr/>
          <p:nvPr/>
        </p:nvCxnSpPr>
        <p:spPr>
          <a:xfrm>
            <a:off x="997175" y="3099131"/>
            <a:ext cx="220573" cy="0"/>
          </a:xfrm>
          <a:prstGeom prst="line">
            <a:avLst/>
          </a:prstGeom>
          <a:noFill/>
          <a:ln w="34925" cap="rnd">
            <a:solidFill>
              <a:schemeClr val="accent1"/>
            </a:solidFill>
            <a:round/>
          </a:ln>
        </p:spPr>
      </p:cxnSp>
      <p:sp>
        <p:nvSpPr>
          <p:cNvPr id="7" name="标题 1"/>
          <p:cNvSpPr txBox="1"/>
          <p:nvPr/>
        </p:nvSpPr>
        <p:spPr>
          <a:xfrm>
            <a:off x="997175" y="2289943"/>
            <a:ext cx="3600000" cy="649374"/>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Required Licenses</a:t>
            </a:r>
            <a:endParaRPr kumimoji="1" lang="zh-CN" altLang="en-US"/>
          </a:p>
        </p:txBody>
      </p:sp>
      <p:sp>
        <p:nvSpPr>
          <p:cNvPr id="8" name="标题 1"/>
          <p:cNvSpPr txBox="1"/>
          <p:nvPr/>
        </p:nvSpPr>
        <p:spPr>
          <a:xfrm>
            <a:off x="997175" y="3212063"/>
            <a:ext cx="3600000" cy="1573320"/>
          </a:xfrm>
          <a:prstGeom prst="rect">
            <a:avLst/>
          </a:prstGeom>
          <a:noFill/>
          <a:ln>
            <a:noFill/>
          </a:ln>
        </p:spPr>
        <p:txBody>
          <a:bodyPr vert="horz" wrap="square" lIns="0" tIns="0" rIns="0" bIns="0" rtlCol="0" anchor="t"/>
          <a:lstStyle/>
          <a:p>
            <a:pPr algn="l"/>
            <a:r>
              <a:rPr kumimoji="1" lang="en-US" altLang="zh-CN" sz="1185">
                <a:ln w="12700">
                  <a:noFill/>
                </a:ln>
                <a:solidFill>
                  <a:srgbClr val="404040">
                    <a:alpha val="100000"/>
                  </a:srgbClr>
                </a:solidFill>
                <a:latin typeface="Poppins"/>
                <a:ea typeface="Poppins"/>
                <a:cs typeface="Poppins"/>
              </a:rPr>
              <a:t>To utilize Microsoft Purview Audit, users must ensure they possess the necessary licenses, which typically include Microsoft 365 Compliance or equivalent subscriptions, to access audit functionalities.</a:t>
            </a:r>
            <a:endParaRPr kumimoji="1" lang="zh-CN" altLang="en-US"/>
          </a:p>
        </p:txBody>
      </p:sp>
      <p:sp>
        <p:nvSpPr>
          <p:cNvPr id="9" name="标题 1"/>
          <p:cNvSpPr txBox="1"/>
          <p:nvPr/>
        </p:nvSpPr>
        <p:spPr>
          <a:xfrm>
            <a:off x="5139373" y="2017486"/>
            <a:ext cx="4273550" cy="3294380"/>
          </a:xfrm>
          <a:prstGeom prst="rect">
            <a:avLst/>
          </a:prstGeom>
          <a:solidFill>
            <a:schemeClr val="bg1"/>
          </a:solidFill>
          <a:ln cap="sq">
            <a:noFill/>
            <a:prstDash val="solid"/>
          </a:ln>
          <a:effectLst>
            <a:outerShdw blurRad="190500" sx="101000" sy="101000" algn="ctr" rotWithShape="0">
              <a:schemeClr val="accent1">
                <a:alpha val="10000"/>
              </a:schemeClr>
            </a:outerShdw>
          </a:effectLst>
        </p:spPr>
        <p:txBody>
          <a:bodyPr vert="horz" wrap="square" lIns="91440" tIns="45720" rIns="91440" bIns="45720" rtlCol="0" anchor="t"/>
          <a:lstStyle/>
          <a:p>
            <a:pPr algn="l"/>
            <a:endParaRPr kumimoji="1" lang="zh-CN" altLang="en-US"/>
          </a:p>
        </p:txBody>
      </p:sp>
      <p:cxnSp>
        <p:nvCxnSpPr>
          <p:cNvPr id="10" name="标题 1"/>
          <p:cNvCxnSpPr/>
          <p:nvPr/>
        </p:nvCxnSpPr>
        <p:spPr>
          <a:xfrm>
            <a:off x="5498439" y="3099131"/>
            <a:ext cx="220573" cy="0"/>
          </a:xfrm>
          <a:prstGeom prst="line">
            <a:avLst/>
          </a:prstGeom>
          <a:noFill/>
          <a:ln w="34925" cap="rnd">
            <a:solidFill>
              <a:schemeClr val="accent1"/>
            </a:solidFill>
            <a:round/>
          </a:ln>
        </p:spPr>
      </p:cxnSp>
      <p:sp>
        <p:nvSpPr>
          <p:cNvPr id="11" name="标题 1"/>
          <p:cNvSpPr txBox="1"/>
          <p:nvPr/>
        </p:nvSpPr>
        <p:spPr>
          <a:xfrm>
            <a:off x="5476148" y="2289943"/>
            <a:ext cx="3600000" cy="649374"/>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User Permissions</a:t>
            </a:r>
            <a:endParaRPr kumimoji="1" lang="zh-CN" altLang="en-US"/>
          </a:p>
        </p:txBody>
      </p:sp>
      <p:sp>
        <p:nvSpPr>
          <p:cNvPr id="12" name="标题 1"/>
          <p:cNvSpPr txBox="1"/>
          <p:nvPr/>
        </p:nvSpPr>
        <p:spPr>
          <a:xfrm>
            <a:off x="5476148" y="3212063"/>
            <a:ext cx="3600000" cy="1573320"/>
          </a:xfrm>
          <a:prstGeom prst="rect">
            <a:avLst/>
          </a:prstGeom>
          <a:noFill/>
          <a:ln>
            <a:noFill/>
          </a:ln>
        </p:spPr>
        <p:txBody>
          <a:bodyPr vert="horz" wrap="square" lIns="0" tIns="0" rIns="0" bIns="0" rtlCol="0" anchor="t"/>
          <a:lstStyle/>
          <a:p>
            <a:pPr algn="l"/>
            <a:r>
              <a:rPr kumimoji="1" lang="en-US" altLang="zh-CN" sz="1185">
                <a:ln w="12700">
                  <a:noFill/>
                </a:ln>
                <a:solidFill>
                  <a:srgbClr val="404040">
                    <a:alpha val="100000"/>
                  </a:srgbClr>
                </a:solidFill>
                <a:latin typeface="Poppins"/>
                <a:ea typeface="Poppins"/>
                <a:cs typeface="Poppins"/>
              </a:rPr>
              <a:t>Proper user permissions are essential for accessing audit features. Users need to be assigned roles such as Compliance Administrator or Audit Logs Reader to effectively manage and review audit settings.</a:t>
            </a:r>
            <a:endParaRPr kumimoji="1" lang="zh-CN" altLang="en-US"/>
          </a:p>
        </p:txBody>
      </p:sp>
      <p:sp>
        <p:nvSpPr>
          <p:cNvPr id="13"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Prerequisites for Access</a:t>
            </a: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95325" y="4269403"/>
            <a:ext cx="10801350" cy="1416298"/>
          </a:xfrm>
          <a:prstGeom prst="roundRect">
            <a:avLst>
              <a:gd name="adj" fmla="val 9804"/>
            </a:avLst>
          </a:prstGeom>
          <a:solidFill>
            <a:schemeClr val="bg1"/>
          </a:solidFill>
          <a:ln w="12700" cap="flat">
            <a:noFill/>
            <a:miter/>
          </a:ln>
          <a:effectLst>
            <a:outerShdw blurRad="228600" dist="114300" dir="5400000" algn="t"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693912" y="2295992"/>
            <a:ext cx="10801350" cy="1352798"/>
          </a:xfrm>
          <a:prstGeom prst="roundRect">
            <a:avLst>
              <a:gd name="adj" fmla="val 9804"/>
            </a:avLst>
          </a:prstGeom>
          <a:solidFill>
            <a:schemeClr val="bg1"/>
          </a:solidFill>
          <a:ln w="12700" cap="flat">
            <a:noFill/>
            <a:miter/>
          </a:ln>
          <a:effectLst>
            <a:outerShdw blurRad="228600" dist="114300" dir="5400000" algn="t"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nvSpPr>
        <p:spPr>
          <a:xfrm flipV="1">
            <a:off x="8791862" y="979423"/>
            <a:ext cx="2706226" cy="5368559"/>
          </a:xfrm>
          <a:custGeom>
            <a:avLst/>
            <a:gdLst>
              <a:gd name="connsiteX0" fmla="*/ 152970 w 2199101"/>
              <a:gd name="connsiteY0" fmla="*/ 4647085 h 4647085"/>
              <a:gd name="connsiteX1" fmla="*/ 2046132 w 2199101"/>
              <a:gd name="connsiteY1" fmla="*/ 4647085 h 4647085"/>
              <a:gd name="connsiteX2" fmla="*/ 2199101 w 2199101"/>
              <a:gd name="connsiteY2" fmla="*/ 4494116 h 4647085"/>
              <a:gd name="connsiteX3" fmla="*/ 2199101 w 2199101"/>
              <a:gd name="connsiteY3" fmla="*/ 3835400 h 4647085"/>
              <a:gd name="connsiteX4" fmla="*/ 2199101 w 2199101"/>
              <a:gd name="connsiteY4" fmla="*/ 2742584 h 4647085"/>
              <a:gd name="connsiteX5" fmla="*/ 2199101 w 2199101"/>
              <a:gd name="connsiteY5" fmla="*/ 2687789 h 4647085"/>
              <a:gd name="connsiteX6" fmla="*/ 2199101 w 2199101"/>
              <a:gd name="connsiteY6" fmla="*/ 1959296 h 4647085"/>
              <a:gd name="connsiteX7" fmla="*/ 2199101 w 2199101"/>
              <a:gd name="connsiteY7" fmla="*/ 1904501 h 4647085"/>
              <a:gd name="connsiteX8" fmla="*/ 2199101 w 2199101"/>
              <a:gd name="connsiteY8" fmla="*/ 811685 h 4647085"/>
              <a:gd name="connsiteX9" fmla="*/ 2199101 w 2199101"/>
              <a:gd name="connsiteY9" fmla="*/ 152969 h 4647085"/>
              <a:gd name="connsiteX10" fmla="*/ 2046132 w 2199101"/>
              <a:gd name="connsiteY10" fmla="*/ 0 h 4647085"/>
              <a:gd name="connsiteX11" fmla="*/ 152970 w 2199101"/>
              <a:gd name="connsiteY11" fmla="*/ 0 h 4647085"/>
              <a:gd name="connsiteX12" fmla="*/ 0 w 2199101"/>
              <a:gd name="connsiteY12" fmla="*/ 152969 h 4647085"/>
              <a:gd name="connsiteX13" fmla="*/ 0 w 2199101"/>
              <a:gd name="connsiteY13" fmla="*/ 811685 h 4647085"/>
              <a:gd name="connsiteX14" fmla="*/ 0 w 2199101"/>
              <a:gd name="connsiteY14" fmla="*/ 1904501 h 4647085"/>
              <a:gd name="connsiteX15" fmla="*/ 0 w 2199101"/>
              <a:gd name="connsiteY15" fmla="*/ 1959296 h 4647085"/>
              <a:gd name="connsiteX16" fmla="*/ 0 w 2199101"/>
              <a:gd name="connsiteY16" fmla="*/ 2687789 h 4647085"/>
              <a:gd name="connsiteX17" fmla="*/ 0 w 2199101"/>
              <a:gd name="connsiteY17" fmla="*/ 2742584 h 4647085"/>
              <a:gd name="connsiteX18" fmla="*/ 0 w 2199101"/>
              <a:gd name="connsiteY18" fmla="*/ 3835400 h 4647085"/>
              <a:gd name="connsiteX19" fmla="*/ 0 w 2199101"/>
              <a:gd name="connsiteY19" fmla="*/ 4494116 h 4647085"/>
              <a:gd name="connsiteX20" fmla="*/ 152970 w 2199101"/>
              <a:gd name="connsiteY20" fmla="*/ 4647085 h 4647085"/>
            </a:gdLst>
            <a:ahLst/>
            <a:cxnLst/>
            <a:rect l="l" t="t" r="r" b="b"/>
            <a:pathLst>
              <a:path w="2199101" h="4647085">
                <a:moveTo>
                  <a:pt x="152970" y="4647085"/>
                </a:moveTo>
                <a:lnTo>
                  <a:pt x="2046132" y="4647085"/>
                </a:lnTo>
                <a:cubicBezTo>
                  <a:pt x="2130614" y="4647085"/>
                  <a:pt x="2199101" y="4578599"/>
                  <a:pt x="2199101" y="4494116"/>
                </a:cubicBezTo>
                <a:lnTo>
                  <a:pt x="2199101" y="3835400"/>
                </a:lnTo>
                <a:lnTo>
                  <a:pt x="2199101" y="2742584"/>
                </a:lnTo>
                <a:lnTo>
                  <a:pt x="2199101" y="2687789"/>
                </a:lnTo>
                <a:lnTo>
                  <a:pt x="2199101" y="1959296"/>
                </a:lnTo>
                <a:lnTo>
                  <a:pt x="2199101" y="1904501"/>
                </a:lnTo>
                <a:lnTo>
                  <a:pt x="2199101" y="811685"/>
                </a:lnTo>
                <a:lnTo>
                  <a:pt x="2199101" y="152969"/>
                </a:lnTo>
                <a:cubicBezTo>
                  <a:pt x="2199101" y="68486"/>
                  <a:pt x="2130614" y="0"/>
                  <a:pt x="2046132" y="0"/>
                </a:cubicBezTo>
                <a:lnTo>
                  <a:pt x="152970" y="0"/>
                </a:lnTo>
                <a:cubicBezTo>
                  <a:pt x="68487" y="0"/>
                  <a:pt x="0" y="68486"/>
                  <a:pt x="0" y="152969"/>
                </a:cubicBezTo>
                <a:lnTo>
                  <a:pt x="0" y="811685"/>
                </a:lnTo>
                <a:lnTo>
                  <a:pt x="0" y="1904501"/>
                </a:lnTo>
                <a:lnTo>
                  <a:pt x="0" y="1959296"/>
                </a:lnTo>
                <a:lnTo>
                  <a:pt x="0" y="2687789"/>
                </a:lnTo>
                <a:lnTo>
                  <a:pt x="0" y="2742584"/>
                </a:lnTo>
                <a:lnTo>
                  <a:pt x="0" y="3835400"/>
                </a:lnTo>
                <a:lnTo>
                  <a:pt x="0" y="4494116"/>
                </a:lnTo>
                <a:cubicBezTo>
                  <a:pt x="0" y="4578599"/>
                  <a:pt x="68487" y="4647085"/>
                  <a:pt x="152970" y="4647085"/>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95325" y="1973491"/>
            <a:ext cx="5475771" cy="553998"/>
          </a:xfrm>
          <a:prstGeom prst="round2DiagRect">
            <a:avLst>
              <a:gd name="adj1" fmla="val 50000"/>
              <a:gd name="adj2" fmla="val 0"/>
            </a:avLst>
          </a:prstGeom>
          <a:solidFill>
            <a:schemeClr val="accent1"/>
          </a:solidFill>
          <a:ln w="12700" cap="sq">
            <a:solidFill>
              <a:schemeClr val="bg1"/>
            </a:solidFill>
            <a:miter/>
          </a:ln>
          <a:effectLst>
            <a:outerShdw blurRad="190500" algn="c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056572" y="2696051"/>
            <a:ext cx="7331011" cy="619721"/>
          </a:xfrm>
          <a:prstGeom prst="rect">
            <a:avLst/>
          </a:prstGeom>
          <a:noFill/>
          <a:ln>
            <a:noFill/>
          </a:ln>
        </p:spPr>
        <p:txBody>
          <a:bodyPr vert="horz" wrap="square" lIns="0" tIns="0" rIns="0" bIns="0" rtlCol="0" anchor="t"/>
          <a:lstStyle/>
          <a:p>
            <a:pPr algn="l"/>
            <a:r>
              <a:rPr kumimoji="1" lang="en-US" altLang="zh-CN" sz="970">
                <a:ln w="12700">
                  <a:noFill/>
                </a:ln>
                <a:solidFill>
                  <a:srgbClr val="000000">
                    <a:alpha val="100000"/>
                  </a:srgbClr>
                </a:solidFill>
                <a:latin typeface="Poppins"/>
                <a:ea typeface="Poppins"/>
                <a:cs typeface="Poppins"/>
              </a:rPr>
              <a:t>The Audit Dashboard serves as the central interface for monitoring activities. Users can access this dashboard via the Microsoft Purview portal, where they can view recent audit logs and settings.</a:t>
            </a:r>
            <a:endParaRPr kumimoji="1" lang="zh-CN" altLang="en-US"/>
          </a:p>
        </p:txBody>
      </p:sp>
      <p:sp>
        <p:nvSpPr>
          <p:cNvPr id="8" name="标题 1"/>
          <p:cNvSpPr txBox="1"/>
          <p:nvPr/>
        </p:nvSpPr>
        <p:spPr>
          <a:xfrm>
            <a:off x="695325" y="3946902"/>
            <a:ext cx="5476875" cy="553998"/>
          </a:xfrm>
          <a:prstGeom prst="round2DiagRect">
            <a:avLst>
              <a:gd name="adj1" fmla="val 50000"/>
              <a:gd name="adj2" fmla="val 0"/>
            </a:avLst>
          </a:prstGeom>
          <a:solidFill>
            <a:schemeClr val="accent1"/>
          </a:solidFill>
          <a:ln w="12700" cap="sq">
            <a:solidFill>
              <a:schemeClr val="bg1"/>
            </a:solidFill>
            <a:miter/>
          </a:ln>
          <a:effectLst>
            <a:outerShdw blurRad="190500" algn="ctr" rotWithShape="0">
              <a:schemeClr val="accent1">
                <a:lumMod val="75000"/>
                <a:alpha val="20000"/>
              </a:scheme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1056572" y="4669462"/>
            <a:ext cx="7331011" cy="619721"/>
          </a:xfrm>
          <a:prstGeom prst="rect">
            <a:avLst/>
          </a:prstGeom>
          <a:noFill/>
          <a:ln>
            <a:noFill/>
          </a:ln>
        </p:spPr>
        <p:txBody>
          <a:bodyPr vert="horz" wrap="square" lIns="0" tIns="0" rIns="0" bIns="0" rtlCol="0" anchor="t"/>
          <a:lstStyle/>
          <a:p>
            <a:pPr algn="l"/>
            <a:r>
              <a:rPr kumimoji="1" lang="en-US" altLang="zh-CN" sz="970">
                <a:ln w="12700">
                  <a:noFill/>
                </a:ln>
                <a:solidFill>
                  <a:srgbClr val="000000">
                    <a:alpha val="100000"/>
                  </a:srgbClr>
                </a:solidFill>
                <a:latin typeface="Poppins"/>
                <a:ea typeface="Poppins"/>
                <a:cs typeface="Poppins"/>
              </a:rPr>
              <a:t>Organizations can customize the retention period for audit logs based on compliance needs. Configurations can be made to retain logs from a minimum of 90 days to several years, depending on regulatory requirements.</a:t>
            </a:r>
            <a:endParaRPr kumimoji="1" lang="zh-CN" altLang="en-US"/>
          </a:p>
        </p:txBody>
      </p:sp>
      <p:sp>
        <p:nvSpPr>
          <p:cNvPr id="10" name="标题 1"/>
          <p:cNvSpPr txBox="1"/>
          <p:nvPr/>
        </p:nvSpPr>
        <p:spPr>
          <a:xfrm flipV="1">
            <a:off x="8860590" y="1041829"/>
            <a:ext cx="2567403" cy="5236514"/>
          </a:xfrm>
          <a:custGeom>
            <a:avLst/>
            <a:gdLst>
              <a:gd name="connsiteX0" fmla="*/ 134587 w 2086292"/>
              <a:gd name="connsiteY0" fmla="*/ 4532785 h 4532785"/>
              <a:gd name="connsiteX1" fmla="*/ 1951705 w 2086292"/>
              <a:gd name="connsiteY1" fmla="*/ 4532785 h 4532785"/>
              <a:gd name="connsiteX2" fmla="*/ 2086292 w 2086292"/>
              <a:gd name="connsiteY2" fmla="*/ 4398198 h 4532785"/>
              <a:gd name="connsiteX3" fmla="*/ 2086292 w 2086292"/>
              <a:gd name="connsiteY3" fmla="*/ 3741576 h 4532785"/>
              <a:gd name="connsiteX4" fmla="*/ 2086292 w 2086292"/>
              <a:gd name="connsiteY4" fmla="*/ 2612430 h 4532785"/>
              <a:gd name="connsiteX5" fmla="*/ 2086292 w 2086292"/>
              <a:gd name="connsiteY5" fmla="*/ 2606081 h 4532785"/>
              <a:gd name="connsiteX6" fmla="*/ 2086292 w 2086292"/>
              <a:gd name="connsiteY6" fmla="*/ 1926705 h 4532785"/>
              <a:gd name="connsiteX7" fmla="*/ 2086292 w 2086292"/>
              <a:gd name="connsiteY7" fmla="*/ 1920355 h 4532785"/>
              <a:gd name="connsiteX8" fmla="*/ 2086292 w 2086292"/>
              <a:gd name="connsiteY8" fmla="*/ 791209 h 4532785"/>
              <a:gd name="connsiteX9" fmla="*/ 2086292 w 2086292"/>
              <a:gd name="connsiteY9" fmla="*/ 134587 h 4532785"/>
              <a:gd name="connsiteX10" fmla="*/ 1951705 w 2086292"/>
              <a:gd name="connsiteY10" fmla="*/ 0 h 4532785"/>
              <a:gd name="connsiteX11" fmla="*/ 134587 w 2086292"/>
              <a:gd name="connsiteY11" fmla="*/ 0 h 4532785"/>
              <a:gd name="connsiteX12" fmla="*/ 0 w 2086292"/>
              <a:gd name="connsiteY12" fmla="*/ 134587 h 4532785"/>
              <a:gd name="connsiteX13" fmla="*/ 0 w 2086292"/>
              <a:gd name="connsiteY13" fmla="*/ 791209 h 4532785"/>
              <a:gd name="connsiteX14" fmla="*/ 0 w 2086292"/>
              <a:gd name="connsiteY14" fmla="*/ 1920355 h 4532785"/>
              <a:gd name="connsiteX15" fmla="*/ 0 w 2086292"/>
              <a:gd name="connsiteY15" fmla="*/ 1926705 h 4532785"/>
              <a:gd name="connsiteX16" fmla="*/ 0 w 2086292"/>
              <a:gd name="connsiteY16" fmla="*/ 2606081 h 4532785"/>
              <a:gd name="connsiteX17" fmla="*/ 0 w 2086292"/>
              <a:gd name="connsiteY17" fmla="*/ 2612430 h 4532785"/>
              <a:gd name="connsiteX18" fmla="*/ 0 w 2086292"/>
              <a:gd name="connsiteY18" fmla="*/ 3741576 h 4532785"/>
              <a:gd name="connsiteX19" fmla="*/ 0 w 2086292"/>
              <a:gd name="connsiteY19" fmla="*/ 4398198 h 4532785"/>
              <a:gd name="connsiteX20" fmla="*/ 134587 w 2086292"/>
              <a:gd name="connsiteY20" fmla="*/ 4532785 h 4532785"/>
            </a:gdLst>
            <a:ahLst/>
            <a:cxnLst/>
            <a:rect l="l" t="t" r="r" b="b"/>
            <a:pathLst>
              <a:path w="2086292" h="4532785">
                <a:moveTo>
                  <a:pt x="134587" y="4532785"/>
                </a:moveTo>
                <a:lnTo>
                  <a:pt x="1951705" y="4532785"/>
                </a:lnTo>
                <a:cubicBezTo>
                  <a:pt x="2026036" y="4532785"/>
                  <a:pt x="2086292" y="4472528"/>
                  <a:pt x="2086292" y="4398198"/>
                </a:cubicBezTo>
                <a:lnTo>
                  <a:pt x="2086292" y="3741576"/>
                </a:lnTo>
                <a:lnTo>
                  <a:pt x="2086292" y="2612430"/>
                </a:lnTo>
                <a:lnTo>
                  <a:pt x="2086292" y="2606081"/>
                </a:lnTo>
                <a:lnTo>
                  <a:pt x="2086292" y="1926705"/>
                </a:lnTo>
                <a:lnTo>
                  <a:pt x="2086292" y="1920355"/>
                </a:lnTo>
                <a:lnTo>
                  <a:pt x="2086292" y="791209"/>
                </a:lnTo>
                <a:lnTo>
                  <a:pt x="2086292" y="134587"/>
                </a:lnTo>
                <a:cubicBezTo>
                  <a:pt x="2086292" y="60256"/>
                  <a:pt x="2026036" y="0"/>
                  <a:pt x="1951705" y="0"/>
                </a:cubicBezTo>
                <a:lnTo>
                  <a:pt x="134587" y="0"/>
                </a:lnTo>
                <a:cubicBezTo>
                  <a:pt x="60257" y="0"/>
                  <a:pt x="0" y="60256"/>
                  <a:pt x="0" y="134587"/>
                </a:cubicBezTo>
                <a:lnTo>
                  <a:pt x="0" y="791209"/>
                </a:lnTo>
                <a:lnTo>
                  <a:pt x="0" y="1920355"/>
                </a:lnTo>
                <a:lnTo>
                  <a:pt x="0" y="1926705"/>
                </a:lnTo>
                <a:lnTo>
                  <a:pt x="0" y="2606081"/>
                </a:lnTo>
                <a:lnTo>
                  <a:pt x="0" y="2612430"/>
                </a:lnTo>
                <a:lnTo>
                  <a:pt x="0" y="3741576"/>
                </a:lnTo>
                <a:lnTo>
                  <a:pt x="0" y="4398198"/>
                </a:lnTo>
                <a:cubicBezTo>
                  <a:pt x="0" y="4472528"/>
                  <a:pt x="60257" y="4532785"/>
                  <a:pt x="134587" y="4532785"/>
                </a:cubicBezTo>
                <a:close/>
              </a:path>
            </a:pathLst>
          </a:custGeom>
          <a:noFill/>
          <a:ln w="9525" cap="sq">
            <a:noFill/>
            <a:miter/>
          </a:ln>
        </p:spPr>
        <p:txBody>
          <a:bodyPr vert="horz" wrap="square" lIns="91440" tIns="45720" rIns="91440" bIns="45720" rtlCol="0" anchor="ctr"/>
          <a:lstStyle/>
          <a:p>
            <a:pPr algn="ctr"/>
            <a:endParaRPr kumimoji="1" lang="zh-CN" altLang="en-US"/>
          </a:p>
        </p:txBody>
      </p:sp>
      <p:pic>
        <p:nvPicPr>
          <p:cNvPr id="11" name="Picture 10"/>
          <p:cNvPicPr>
            <a:picLocks noChangeAspect="1"/>
          </p:cNvPicPr>
          <p:nvPr/>
        </p:nvPicPr>
        <p:blipFill>
          <a:blip r:embed="rId2">
            <a:alphaModFix/>
          </a:blip>
          <a:srcRect l="15192" t="7050" r="56731" b="7050"/>
          <a:stretch>
            <a:fillRect/>
          </a:stretch>
        </p:blipFill>
        <p:spPr>
          <a:xfrm>
            <a:off x="8860590" y="1037516"/>
            <a:ext cx="2567403" cy="5236514"/>
          </a:xfrm>
          <a:custGeom>
            <a:avLst/>
            <a:gdLst/>
            <a:ahLst/>
            <a:cxnLst/>
            <a:rect l="l" t="t" r="r" b="b"/>
            <a:pathLst>
              <a:path w="2567403" h="5236514">
                <a:moveTo>
                  <a:pt x="165624" y="0"/>
                </a:moveTo>
                <a:lnTo>
                  <a:pt x="2401780" y="0"/>
                </a:lnTo>
                <a:cubicBezTo>
                  <a:pt x="2493252" y="0"/>
                  <a:pt x="2567403" y="69612"/>
                  <a:pt x="2567403" y="155482"/>
                </a:cubicBezTo>
                <a:lnTo>
                  <a:pt x="2567403" y="914047"/>
                </a:lnTo>
                <a:lnTo>
                  <a:pt x="2567403" y="2218496"/>
                </a:lnTo>
                <a:lnTo>
                  <a:pt x="2567403" y="2225831"/>
                </a:lnTo>
                <a:lnTo>
                  <a:pt x="2567403" y="3010682"/>
                </a:lnTo>
                <a:lnTo>
                  <a:pt x="2567403" y="3018018"/>
                </a:lnTo>
                <a:lnTo>
                  <a:pt x="2567403" y="4322467"/>
                </a:lnTo>
                <a:lnTo>
                  <a:pt x="2567403" y="5081032"/>
                </a:lnTo>
                <a:cubicBezTo>
                  <a:pt x="2567403" y="5166903"/>
                  <a:pt x="2493252" y="5236514"/>
                  <a:pt x="2401780" y="5236514"/>
                </a:cubicBezTo>
                <a:lnTo>
                  <a:pt x="165624" y="5236514"/>
                </a:lnTo>
                <a:cubicBezTo>
                  <a:pt x="74153" y="5236514"/>
                  <a:pt x="0" y="5166903"/>
                  <a:pt x="0" y="5081032"/>
                </a:cubicBezTo>
                <a:lnTo>
                  <a:pt x="0" y="4322467"/>
                </a:lnTo>
                <a:lnTo>
                  <a:pt x="0" y="3018018"/>
                </a:lnTo>
                <a:lnTo>
                  <a:pt x="0" y="3010682"/>
                </a:lnTo>
                <a:lnTo>
                  <a:pt x="0" y="2225831"/>
                </a:lnTo>
                <a:lnTo>
                  <a:pt x="0" y="2218496"/>
                </a:lnTo>
                <a:lnTo>
                  <a:pt x="0" y="914047"/>
                </a:lnTo>
                <a:lnTo>
                  <a:pt x="0" y="155482"/>
                </a:lnTo>
                <a:cubicBezTo>
                  <a:pt x="0" y="69612"/>
                  <a:pt x="74153" y="0"/>
                  <a:pt x="165624" y="0"/>
                </a:cubicBezTo>
                <a:close/>
              </a:path>
            </a:pathLst>
          </a:custGeom>
          <a:noFill/>
          <a:ln>
            <a:noFill/>
          </a:ln>
        </p:spPr>
      </p:pic>
      <p:sp>
        <p:nvSpPr>
          <p:cNvPr id="12" name="标题 1"/>
          <p:cNvSpPr txBox="1"/>
          <p:nvPr/>
        </p:nvSpPr>
        <p:spPr>
          <a:xfrm>
            <a:off x="1054100" y="2109038"/>
            <a:ext cx="4813300" cy="279400"/>
          </a:xfrm>
          <a:prstGeom prst="rect">
            <a:avLst/>
          </a:prstGeom>
          <a:noFill/>
          <a:ln cap="sq">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Accessing the Audit Dashboard</a:t>
            </a:r>
            <a:endParaRPr kumimoji="1" lang="zh-CN" altLang="en-US"/>
          </a:p>
        </p:txBody>
      </p:sp>
      <p:sp>
        <p:nvSpPr>
          <p:cNvPr id="13" name="标题 1"/>
          <p:cNvSpPr txBox="1"/>
          <p:nvPr/>
        </p:nvSpPr>
        <p:spPr>
          <a:xfrm>
            <a:off x="1054100" y="4090238"/>
            <a:ext cx="4813300" cy="279400"/>
          </a:xfrm>
          <a:prstGeom prst="rect">
            <a:avLst/>
          </a:prstGeom>
          <a:noFill/>
          <a:ln cap="sq">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Customizing Audit Log Retention</a:t>
            </a:r>
            <a:endParaRPr kumimoji="1" lang="zh-CN" altLang="en-US"/>
          </a:p>
        </p:txBody>
      </p:sp>
      <p:sp>
        <p:nvSpPr>
          <p:cNvPr id="14"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Configuring Audit Settings</a:t>
            </a: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Accessing Audit Logs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dirty="0">
                <a:ln w="12700">
                  <a:noFill/>
                </a:ln>
                <a:solidFill>
                  <a:srgbClr val="94ACFA">
                    <a:alpha val="100000"/>
                  </a:srgbClr>
                </a:solidFill>
                <a:latin typeface="poppins-bold"/>
                <a:ea typeface="poppins-bold"/>
                <a:cs typeface="poppins-bold"/>
              </a:rPr>
              <a:t> 02</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60400" y="2012200"/>
            <a:ext cx="10858500" cy="3240000"/>
          </a:xfrm>
          <a:prstGeom prst="roundRect">
            <a:avLst>
              <a:gd name="adj" fmla="val 6002"/>
            </a:avLst>
          </a:prstGeom>
          <a:solidFill>
            <a:schemeClr val="bg1">
              <a:lumMod val="95000"/>
            </a:schemeClr>
          </a:solidFill>
          <a:ln w="12700" cap="sq">
            <a:noFill/>
            <a:miter/>
          </a:ln>
          <a:effectLst/>
        </p:spPr>
        <p:txBody>
          <a:bodyPr vert="horz" wrap="square" lIns="0" tIns="0" rIns="0" bIns="0" rtlCol="0" anchor="t"/>
          <a:lstStyle/>
          <a:p>
            <a:pPr algn="ctr"/>
            <a:endParaRPr kumimoji="1" lang="zh-CN" altLang="en-US"/>
          </a:p>
        </p:txBody>
      </p:sp>
      <p:sp>
        <p:nvSpPr>
          <p:cNvPr id="4" name="标题 1"/>
          <p:cNvSpPr txBox="1"/>
          <p:nvPr/>
        </p:nvSpPr>
        <p:spPr>
          <a:xfrm>
            <a:off x="10096831" y="4067187"/>
            <a:ext cx="921370" cy="1445378"/>
          </a:xfrm>
          <a:custGeom>
            <a:avLst/>
            <a:gdLst>
              <a:gd name="connsiteX0" fmla="*/ 0 w 1201483"/>
              <a:gd name="connsiteY0" fmla="*/ 1588008 h 2225135"/>
              <a:gd name="connsiteX1" fmla="*/ 398240 w 1201483"/>
              <a:gd name="connsiteY1" fmla="*/ 2225135 h 2225135"/>
              <a:gd name="connsiteX2" fmla="*/ 1201483 w 1201483"/>
              <a:gd name="connsiteY2" fmla="*/ 0 h 2225135"/>
              <a:gd name="connsiteX3" fmla="*/ 0 w 1201483"/>
              <a:gd name="connsiteY3" fmla="*/ 1588008 h 2225135"/>
            </a:gdLst>
            <a:ahLst/>
            <a:cxnLst/>
            <a:rect l="l" t="t" r="r" b="b"/>
            <a:pathLst>
              <a:path w="1201483" h="2225135">
                <a:moveTo>
                  <a:pt x="0" y="1588008"/>
                </a:moveTo>
                <a:cubicBezTo>
                  <a:pt x="0" y="1588008"/>
                  <a:pt x="456438" y="2085023"/>
                  <a:pt x="398240" y="2225135"/>
                </a:cubicBezTo>
                <a:cubicBezTo>
                  <a:pt x="653796" y="1604772"/>
                  <a:pt x="837247" y="1073087"/>
                  <a:pt x="1201483" y="0"/>
                </a:cubicBezTo>
                <a:cubicBezTo>
                  <a:pt x="836581" y="1030510"/>
                  <a:pt x="0" y="1588008"/>
                  <a:pt x="0" y="1588008"/>
                </a:cubicBezTo>
                <a:close/>
              </a:path>
            </a:pathLst>
          </a:custGeom>
          <a:gradFill>
            <a:gsLst>
              <a:gs pos="20000">
                <a:schemeClr val="accent1">
                  <a:lumMod val="60000"/>
                  <a:lumOff val="40000"/>
                </a:schemeClr>
              </a:gs>
              <a:gs pos="100000">
                <a:schemeClr val="accent1"/>
              </a:gs>
            </a:gsLst>
            <a:lin ang="2700000" scaled="0"/>
          </a:gradFill>
          <a:ln w="9525"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7882371" y="1662678"/>
            <a:ext cx="3285854" cy="3939044"/>
          </a:xfrm>
          <a:custGeom>
            <a:avLst/>
            <a:gdLst>
              <a:gd name="connsiteX0" fmla="*/ 3143250 w 4284811"/>
              <a:gd name="connsiteY0" fmla="*/ 5085017 h 6064091"/>
              <a:gd name="connsiteX1" fmla="*/ 3099435 w 4284811"/>
              <a:gd name="connsiteY1" fmla="*/ 5543550 h 6064091"/>
              <a:gd name="connsiteX2" fmla="*/ 3286125 w 4284811"/>
              <a:gd name="connsiteY2" fmla="*/ 5926836 h 6064091"/>
              <a:gd name="connsiteX3" fmla="*/ 2559749 w 4284811"/>
              <a:gd name="connsiteY3" fmla="*/ 6064092 h 6064091"/>
              <a:gd name="connsiteX4" fmla="*/ 339662 w 4284811"/>
              <a:gd name="connsiteY4" fmla="*/ 6064092 h 6064091"/>
              <a:gd name="connsiteX5" fmla="*/ 0 w 4284811"/>
              <a:gd name="connsiteY5" fmla="*/ 5724525 h 6064091"/>
              <a:gd name="connsiteX6" fmla="*/ 0 w 4284811"/>
              <a:gd name="connsiteY6" fmla="*/ 339662 h 6064091"/>
              <a:gd name="connsiteX7" fmla="*/ 339662 w 4284811"/>
              <a:gd name="connsiteY7" fmla="*/ 0 h 6064091"/>
              <a:gd name="connsiteX8" fmla="*/ 3941445 w 4284811"/>
              <a:gd name="connsiteY8" fmla="*/ 0 h 6064091"/>
              <a:gd name="connsiteX9" fmla="*/ 4281107 w 4284811"/>
              <a:gd name="connsiteY9" fmla="*/ 337852 h 6064091"/>
              <a:gd name="connsiteX10" fmla="*/ 4279011 w 4284811"/>
              <a:gd name="connsiteY10" fmla="*/ 2657951 h 6064091"/>
              <a:gd name="connsiteX11" fmla="*/ 4190714 w 4284811"/>
              <a:gd name="connsiteY11" fmla="*/ 3344609 h 6064091"/>
              <a:gd name="connsiteX12" fmla="*/ 3143250 w 4284811"/>
              <a:gd name="connsiteY12" fmla="*/ 5085017 h 6064091"/>
            </a:gdLst>
            <a:ahLst/>
            <a:cxnLst/>
            <a:rect l="l" t="t" r="r" b="b"/>
            <a:pathLst>
              <a:path w="4284811" h="6064091">
                <a:moveTo>
                  <a:pt x="3143250" y="5085017"/>
                </a:moveTo>
                <a:cubicBezTo>
                  <a:pt x="3011281" y="5203032"/>
                  <a:pt x="2992203" y="5402676"/>
                  <a:pt x="3099435" y="5543550"/>
                </a:cubicBezTo>
                <a:cubicBezTo>
                  <a:pt x="3209925" y="5688235"/>
                  <a:pt x="3315843" y="5854732"/>
                  <a:pt x="3286125" y="5926836"/>
                </a:cubicBezTo>
                <a:cubicBezTo>
                  <a:pt x="3228975" y="6064092"/>
                  <a:pt x="3133725" y="6064092"/>
                  <a:pt x="2559749" y="6064092"/>
                </a:cubicBezTo>
                <a:lnTo>
                  <a:pt x="339662" y="6064092"/>
                </a:lnTo>
                <a:cubicBezTo>
                  <a:pt x="152130" y="6064044"/>
                  <a:pt x="105" y="5912053"/>
                  <a:pt x="0" y="5724525"/>
                </a:cubicBezTo>
                <a:lnTo>
                  <a:pt x="0" y="339662"/>
                </a:lnTo>
                <a:cubicBezTo>
                  <a:pt x="53" y="152093"/>
                  <a:pt x="152093" y="53"/>
                  <a:pt x="339662" y="0"/>
                </a:cubicBezTo>
                <a:lnTo>
                  <a:pt x="3941445" y="0"/>
                </a:lnTo>
                <a:cubicBezTo>
                  <a:pt x="4128335" y="-3"/>
                  <a:pt x="4280107" y="150969"/>
                  <a:pt x="4281107" y="337852"/>
                </a:cubicBezTo>
                <a:cubicBezTo>
                  <a:pt x="4284155" y="895160"/>
                  <a:pt x="4288536" y="2010061"/>
                  <a:pt x="4279011" y="2657951"/>
                </a:cubicBezTo>
                <a:cubicBezTo>
                  <a:pt x="4275392" y="2902649"/>
                  <a:pt x="4221861" y="3200400"/>
                  <a:pt x="4190714" y="3344609"/>
                </a:cubicBezTo>
                <a:cubicBezTo>
                  <a:pt x="4005358" y="4202716"/>
                  <a:pt x="3467100" y="4795076"/>
                  <a:pt x="3143250" y="5085017"/>
                </a:cubicBezTo>
                <a:close/>
              </a:path>
            </a:pathLst>
          </a:custGeom>
          <a:gradFill>
            <a:gsLst>
              <a:gs pos="40000">
                <a:schemeClr val="accent1"/>
              </a:gs>
              <a:gs pos="100000">
                <a:schemeClr val="accent1">
                  <a:lumMod val="75000"/>
                </a:schemeClr>
              </a:gs>
            </a:gsLst>
            <a:lin ang="2700000" scaled="0"/>
          </a:gradFill>
          <a:ln w="9525"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1011075" y="4664405"/>
            <a:ext cx="6320530" cy="173498"/>
          </a:xfrm>
          <a:custGeom>
            <a:avLst/>
            <a:gdLst>
              <a:gd name="connsiteX0" fmla="*/ 12192000 w 12192000"/>
              <a:gd name="connsiteY0" fmla="*/ 0 h 318313"/>
              <a:gd name="connsiteX1" fmla="*/ 0 w 12192000"/>
              <a:gd name="connsiteY1" fmla="*/ 0 h 318313"/>
              <a:gd name="connsiteX2" fmla="*/ 0 w 12192000"/>
              <a:gd name="connsiteY2" fmla="*/ 114112 h 318313"/>
              <a:gd name="connsiteX3" fmla="*/ 11795610 w 12192000"/>
              <a:gd name="connsiteY3" fmla="*/ 114112 h 318313"/>
              <a:gd name="connsiteX4" fmla="*/ 11795610 w 12192000"/>
              <a:gd name="connsiteY4" fmla="*/ 318313 h 318313"/>
              <a:gd name="connsiteX5" fmla="*/ 12192000 w 12192000"/>
              <a:gd name="connsiteY5" fmla="*/ 0 h 318313"/>
            </a:gdLst>
            <a:ahLst/>
            <a:cxnLst/>
            <a:rect l="l" t="t" r="r" b="b"/>
            <a:pathLst>
              <a:path w="12192000" h="318313">
                <a:moveTo>
                  <a:pt x="12192000" y="0"/>
                </a:moveTo>
                <a:lnTo>
                  <a:pt x="0" y="0"/>
                </a:lnTo>
                <a:lnTo>
                  <a:pt x="0" y="114112"/>
                </a:lnTo>
                <a:lnTo>
                  <a:pt x="11795610" y="114112"/>
                </a:lnTo>
                <a:lnTo>
                  <a:pt x="11795610" y="318313"/>
                </a:lnTo>
                <a:lnTo>
                  <a:pt x="12192000" y="0"/>
                </a:lnTo>
                <a:close/>
              </a:path>
            </a:pathLst>
          </a:custGeom>
          <a:gradFill>
            <a:gsLst>
              <a:gs pos="0">
                <a:schemeClr val="bg1">
                  <a:lumMod val="95000"/>
                </a:schemeClr>
              </a:gs>
              <a:gs pos="100000">
                <a:schemeClr val="accent1"/>
              </a:gs>
            </a:gsLst>
            <a:lin ang="0" scaled="0"/>
          </a:gradFill>
          <a:ln w="6006"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1211605" y="3000878"/>
            <a:ext cx="6120000" cy="1354230"/>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The audit logs interface provides a centralized view of all logged activities, allowing users to monitor actions effectively and identify potential issues within the system.</a:t>
            </a:r>
            <a:endParaRPr kumimoji="1" lang="zh-CN" altLang="en-US"/>
          </a:p>
        </p:txBody>
      </p:sp>
      <p:sp>
        <p:nvSpPr>
          <p:cNvPr id="8" name="标题 1"/>
          <p:cNvSpPr txBox="1"/>
          <p:nvPr/>
        </p:nvSpPr>
        <p:spPr>
          <a:xfrm>
            <a:off x="1211605" y="2522469"/>
            <a:ext cx="6120000" cy="369384"/>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Overview of the Interface</a:t>
            </a:r>
            <a:endParaRPr kumimoji="1" lang="zh-CN" altLang="en-US"/>
          </a:p>
        </p:txBody>
      </p:sp>
      <p:sp>
        <p:nvSpPr>
          <p:cNvPr id="9" name="标题 1"/>
          <p:cNvSpPr txBox="1"/>
          <p:nvPr/>
        </p:nvSpPr>
        <p:spPr>
          <a:xfrm>
            <a:off x="8252598" y="2844736"/>
            <a:ext cx="2520000" cy="1524176"/>
          </a:xfrm>
          <a:prstGeom prst="rect">
            <a:avLst/>
          </a:prstGeom>
          <a:noFill/>
          <a:ln>
            <a:noFill/>
          </a:ln>
        </p:spPr>
        <p:txBody>
          <a:bodyPr vert="horz" wrap="square" lIns="0" tIns="0" rIns="0" bIns="0" rtlCol="0" anchor="t"/>
          <a:lstStyle/>
          <a:p>
            <a:pPr algn="l"/>
            <a:r>
              <a:rPr kumimoji="1" lang="en-US" altLang="zh-CN" sz="1180">
                <a:ln w="12700">
                  <a:noFill/>
                </a:ln>
                <a:solidFill>
                  <a:srgbClr val="FFFFFF">
                    <a:alpha val="100000"/>
                  </a:srgbClr>
                </a:solidFill>
                <a:latin typeface="Poppins"/>
                <a:ea typeface="Poppins"/>
                <a:cs typeface="Poppins"/>
              </a:rPr>
              <a:t>This section details the essential elements such as timestamps, user identifiers, and action descriptions, which collectively facilitate a comprehensive understanding of logged events.</a:t>
            </a:r>
            <a:endParaRPr kumimoji="1" lang="zh-CN" altLang="en-US"/>
          </a:p>
        </p:txBody>
      </p:sp>
      <p:sp>
        <p:nvSpPr>
          <p:cNvPr id="10" name="标题 1"/>
          <p:cNvSpPr txBox="1"/>
          <p:nvPr/>
        </p:nvSpPr>
        <p:spPr>
          <a:xfrm>
            <a:off x="8252598" y="1855773"/>
            <a:ext cx="2520000" cy="886218"/>
          </a:xfrm>
          <a:prstGeom prst="rect">
            <a:avLst/>
          </a:prstGeom>
          <a:noFill/>
          <a:ln w="12700" cap="sq">
            <a:noFill/>
            <a:miter/>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Key Components of the Logs</a:t>
            </a:r>
            <a:endParaRPr kumimoji="1" lang="zh-CN" altLang="en-US"/>
          </a:p>
        </p:txBody>
      </p:sp>
      <p:sp>
        <p:nvSpPr>
          <p:cNvPr id="11"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Navigating the Audit Logs Interface</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8889890">
            <a:off x="-2374516" y="4669353"/>
            <a:ext cx="5673922" cy="708779"/>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18889890">
            <a:off x="-1288503" y="4707924"/>
            <a:ext cx="5673922" cy="708779"/>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18889890">
            <a:off x="-202490" y="4746496"/>
            <a:ext cx="5673922" cy="708779"/>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6" name="Picture 5"/>
          <p:cNvPicPr>
            <a:picLocks noChangeAspect="1"/>
          </p:cNvPicPr>
          <p:nvPr/>
        </p:nvPicPr>
        <p:blipFill>
          <a:blip r:embed="rId2">
            <a:alphaModFix/>
          </a:blip>
          <a:srcRect l="10212" r="10212"/>
          <a:stretch>
            <a:fillRect/>
          </a:stretch>
        </p:blipFill>
        <p:spPr>
          <a:xfrm>
            <a:off x="1079674" y="963566"/>
            <a:ext cx="4709115" cy="3945090"/>
          </a:xfrm>
          <a:custGeom>
            <a:avLst/>
            <a:gdLst/>
            <a:ahLst/>
            <a:cxnLst/>
            <a:rect l="l" t="t" r="r" b="b"/>
            <a:pathLst>
              <a:path w="3875340" h="3246590">
                <a:moveTo>
                  <a:pt x="0" y="0"/>
                </a:moveTo>
                <a:lnTo>
                  <a:pt x="3390035" y="1246910"/>
                </a:lnTo>
                <a:lnTo>
                  <a:pt x="3875340" y="3246590"/>
                </a:lnTo>
                <a:lnTo>
                  <a:pt x="232757" y="2933873"/>
                </a:lnTo>
                <a:lnTo>
                  <a:pt x="0" y="0"/>
                </a:lnTo>
                <a:close/>
              </a:path>
            </a:pathLst>
          </a:custGeom>
          <a:noFill/>
          <a:ln>
            <a:noFill/>
          </a:ln>
        </p:spPr>
      </p:pic>
      <p:sp>
        <p:nvSpPr>
          <p:cNvPr id="7" name="标题 1"/>
          <p:cNvSpPr txBox="1"/>
          <p:nvPr/>
        </p:nvSpPr>
        <p:spPr>
          <a:xfrm>
            <a:off x="6839023" y="3683469"/>
            <a:ext cx="4679877" cy="618974"/>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Applying User Filters</a:t>
            </a:r>
            <a:endParaRPr kumimoji="1" lang="zh-CN" altLang="en-US"/>
          </a:p>
        </p:txBody>
      </p:sp>
      <p:sp>
        <p:nvSpPr>
          <p:cNvPr id="8" name="标题 1"/>
          <p:cNvSpPr txBox="1"/>
          <p:nvPr/>
        </p:nvSpPr>
        <p:spPr>
          <a:xfrm>
            <a:off x="6839023" y="4373947"/>
            <a:ext cx="4679877" cy="1282315"/>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This feature allows users to filter logs based on specific users, ensuring that relevant activities of individuals are easily accessible for review and compliance purposes.</a:t>
            </a:r>
            <a:endParaRPr kumimoji="1" lang="zh-CN" altLang="en-US"/>
          </a:p>
        </p:txBody>
      </p:sp>
      <p:sp>
        <p:nvSpPr>
          <p:cNvPr id="9" name="标题 1"/>
          <p:cNvSpPr txBox="1"/>
          <p:nvPr/>
        </p:nvSpPr>
        <p:spPr>
          <a:xfrm>
            <a:off x="5943171" y="3889889"/>
            <a:ext cx="705209" cy="491187"/>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140070" y="3984801"/>
            <a:ext cx="311411" cy="30136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3274"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6839023" y="1512888"/>
            <a:ext cx="4679877" cy="618974"/>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Setting Date Range</a:t>
            </a:r>
            <a:endParaRPr kumimoji="1" lang="zh-CN" altLang="en-US"/>
          </a:p>
        </p:txBody>
      </p:sp>
      <p:sp>
        <p:nvSpPr>
          <p:cNvPr id="12" name="标题 1"/>
          <p:cNvSpPr txBox="1"/>
          <p:nvPr/>
        </p:nvSpPr>
        <p:spPr>
          <a:xfrm>
            <a:off x="6839023" y="2191079"/>
            <a:ext cx="4679877" cy="1282315"/>
          </a:xfrm>
          <a:prstGeom prst="rect">
            <a:avLst/>
          </a:prstGeom>
          <a:noFill/>
          <a:ln>
            <a:noFill/>
          </a:ln>
        </p:spPr>
        <p:txBody>
          <a:bodyPr vert="horz" wrap="square" lIns="0" tIns="0" rIns="0" bIns="0" rtlCol="0" anchor="t"/>
          <a:lstStyle/>
          <a:p>
            <a:pPr algn="l"/>
            <a:r>
              <a:rPr kumimoji="1" lang="en-US" altLang="zh-CN" sz="1400">
                <a:ln w="12700">
                  <a:noFill/>
                </a:ln>
                <a:solidFill>
                  <a:srgbClr val="000000">
                    <a:alpha val="100000"/>
                  </a:srgbClr>
                </a:solidFill>
                <a:latin typeface="Poppins"/>
                <a:ea typeface="Poppins"/>
                <a:cs typeface="Poppins"/>
              </a:rPr>
              <a:t>Users can specify a date range to narrow down the logs to a particular timeframe, enhancing the efficiency of data retrieval and analysis.</a:t>
            </a:r>
            <a:endParaRPr kumimoji="1" lang="zh-CN" altLang="en-US"/>
          </a:p>
        </p:txBody>
      </p:sp>
      <p:sp>
        <p:nvSpPr>
          <p:cNvPr id="13" name="标题 1"/>
          <p:cNvSpPr txBox="1"/>
          <p:nvPr/>
        </p:nvSpPr>
        <p:spPr>
          <a:xfrm>
            <a:off x="5943171" y="1719310"/>
            <a:ext cx="705209" cy="491187"/>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6151785" y="1834360"/>
            <a:ext cx="287981" cy="261087"/>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3274"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0" y="323850"/>
            <a:ext cx="10858500" cy="7048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488950" y="314325"/>
            <a:ext cx="971550" cy="723900"/>
          </a:xfrm>
          <a:prstGeom prst="flowChartCollat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484970"/>
            <a:ext cx="10858500"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Filtering Audit Log Data</a:t>
            </a: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Analyzing Audit Data</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dirty="0">
                <a:ln w="12700">
                  <a:noFill/>
                </a:ln>
                <a:solidFill>
                  <a:srgbClr val="94ACFA">
                    <a:alpha val="100000"/>
                  </a:srgbClr>
                </a:solidFill>
                <a:latin typeface="poppins-bold"/>
                <a:ea typeface="poppins-bold"/>
                <a:cs typeface="poppins-bold"/>
              </a:rPr>
              <a:t> 03</a:t>
            </a:r>
            <a:endParaRPr kumimoji="1" lang="zh-CN" altLang="en-US" dirty="0"/>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335B74"/>
      </a:dk2>
      <a:lt2>
        <a:srgbClr val="DFE3E5"/>
      </a:lt2>
      <a:accent1>
        <a:srgbClr val="03103B"/>
      </a:accent1>
      <a:accent2>
        <a:srgbClr val="000627"/>
      </a:accent2>
      <a:accent3>
        <a:srgbClr val="091D65"/>
      </a:accent3>
      <a:accent4>
        <a:srgbClr val="D783FF"/>
      </a:accent4>
      <a:accent5>
        <a:srgbClr val="3E8853"/>
      </a:accent5>
      <a:accent6>
        <a:srgbClr val="62A39F"/>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1758</Words>
  <Application>Microsoft Office PowerPoint</Application>
  <PresentationFormat>Widescreen</PresentationFormat>
  <Paragraphs>159</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Poppins</vt:lpstr>
      <vt:lpstr>Arial</vt:lpstr>
      <vt:lpstr>poppins-bold</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Allen Sanders</dc:creator>
  <cp:lastModifiedBy>Allen Sanders</cp:lastModifiedBy>
  <cp:revision>5</cp:revision>
  <dcterms:modified xsi:type="dcterms:W3CDTF">2025-08-29T00:49:51Z</dcterms:modified>
</cp:coreProperties>
</file>